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21" r:id="rId3"/>
    <p:sldId id="395" r:id="rId4"/>
    <p:sldId id="261" r:id="rId5"/>
    <p:sldId id="262" r:id="rId6"/>
    <p:sldId id="266" r:id="rId7"/>
    <p:sldId id="257" r:id="rId8"/>
    <p:sldId id="390" r:id="rId9"/>
    <p:sldId id="434" r:id="rId10"/>
    <p:sldId id="386" r:id="rId11"/>
    <p:sldId id="424" r:id="rId12"/>
    <p:sldId id="423" r:id="rId13"/>
    <p:sldId id="429" r:id="rId14"/>
    <p:sldId id="433" r:id="rId15"/>
    <p:sldId id="432" r:id="rId16"/>
    <p:sldId id="404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3" r:id="rId26"/>
    <p:sldId id="440" r:id="rId27"/>
    <p:sldId id="282" r:id="rId28"/>
    <p:sldId id="283" r:id="rId29"/>
    <p:sldId id="284" r:id="rId30"/>
    <p:sldId id="285" r:id="rId31"/>
    <p:sldId id="286" r:id="rId32"/>
    <p:sldId id="287" r:id="rId33"/>
    <p:sldId id="396" r:id="rId34"/>
    <p:sldId id="311" r:id="rId35"/>
    <p:sldId id="312" r:id="rId36"/>
    <p:sldId id="313" r:id="rId37"/>
    <p:sldId id="409" r:id="rId38"/>
    <p:sldId id="302" r:id="rId39"/>
    <p:sldId id="412" r:id="rId40"/>
    <p:sldId id="413" r:id="rId41"/>
    <p:sldId id="309" r:id="rId42"/>
    <p:sldId id="294" r:id="rId43"/>
    <p:sldId id="414" r:id="rId44"/>
    <p:sldId id="415" r:id="rId45"/>
    <p:sldId id="410" r:id="rId46"/>
    <p:sldId id="402" r:id="rId47"/>
    <p:sldId id="401" r:id="rId48"/>
    <p:sldId id="439" r:id="rId49"/>
    <p:sldId id="438" r:id="rId50"/>
    <p:sldId id="442" r:id="rId51"/>
    <p:sldId id="408" r:id="rId52"/>
    <p:sldId id="441" r:id="rId53"/>
    <p:sldId id="324" r:id="rId54"/>
    <p:sldId id="392" r:id="rId55"/>
    <p:sldId id="385" r:id="rId56"/>
    <p:sldId id="443" r:id="rId5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28" autoAdjust="0"/>
  </p:normalViewPr>
  <p:slideViewPr>
    <p:cSldViewPr>
      <p:cViewPr varScale="1">
        <p:scale>
          <a:sx n="154" d="100"/>
          <a:sy n="15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2A544C-35E9-41D8-97BE-02163A281D3A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AAAD0DB-A80A-4A82-AED4-02CE096E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5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081A417-9233-4DC5-8190-530BE125C46D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61B0A9E-A311-4246-B868-1DA33D8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deck describes collaborative work involving all members of Search Labs.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See paper citations for </a:t>
            </a:r>
            <a:r>
              <a:rPr lang="en-US" baseline="0" smtClean="0"/>
              <a:t>specific attributions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A1A2-6984-4D08-AD7E-4783EEB54F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Focusing first on the </a:t>
            </a:r>
            <a:r>
              <a:rPr lang="en-US" dirty="0" smtClean="0"/>
              <a:t>results:</a:t>
            </a:r>
            <a:r>
              <a:rPr lang="en-US" baseline="0" dirty="0" smtClean="0"/>
              <a:t> Lincoln understands </a:t>
            </a:r>
            <a:r>
              <a:rPr lang="en-US" dirty="0" smtClean="0"/>
              <a:t>the structure</a:t>
            </a:r>
            <a:r>
              <a:rPr lang="en-US" baseline="0" dirty="0" smtClean="0"/>
              <a:t> </a:t>
            </a:r>
            <a:r>
              <a:rPr lang="en-US" dirty="0" smtClean="0"/>
              <a:t>of the query and surfaced</a:t>
            </a:r>
            <a:r>
              <a:rPr lang="en-US" baseline="0" dirty="0" smtClean="0"/>
              <a:t> relevant results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Correctly identified type of products that the user wanted (TVs) – isn’t just </a:t>
            </a:r>
            <a:r>
              <a:rPr lang="en-US" baseline="0" dirty="0" smtClean="0"/>
              <a:t>results that happened to be most relevant, </a:t>
            </a:r>
            <a:r>
              <a:rPr lang="en-US" baseline="0" dirty="0" smtClean="0"/>
              <a:t>but category was </a:t>
            </a:r>
            <a:r>
              <a:rPr lang="en-US" baseline="0" dirty="0" smtClean="0"/>
              <a:t>detected and explicitly filtered</a:t>
            </a:r>
            <a:endParaRPr lang="en-US" baseline="0" dirty="0" smtClean="0"/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Recognized structure in the query (Brand, </a:t>
            </a:r>
            <a:r>
              <a:rPr lang="en-US" baseline="0" dirty="0" smtClean="0"/>
              <a:t>Size, Price and type)</a:t>
            </a:r>
            <a:endParaRPr lang="en-US" baseline="0" dirty="0" smtClean="0"/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Matched on structure, with approximate match on price and </a:t>
            </a:r>
            <a:r>
              <a:rPr lang="en-US" baseline="0" dirty="0" smtClean="0"/>
              <a:t>diagonal – point queries don’t work (Sony doesn’t make 50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lcd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tvs</a:t>
            </a:r>
            <a:r>
              <a:rPr lang="en-US" baseline="0" dirty="0" smtClean="0"/>
              <a:t>, which many users probably don’t know)</a:t>
            </a:r>
            <a:endParaRPr lang="en-US" baseline="0" dirty="0" smtClean="0"/>
          </a:p>
          <a:p>
            <a:pPr marL="174982" marR="0" indent="-17498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However, </a:t>
            </a:r>
            <a:r>
              <a:rPr lang="en-US" dirty="0" smtClean="0"/>
              <a:t>we use </a:t>
            </a:r>
            <a:r>
              <a:rPr lang="en-US" baseline="0" dirty="0" smtClean="0"/>
              <a:t>query understanding for more than just finding</a:t>
            </a:r>
            <a:r>
              <a:rPr lang="en-US" dirty="0" smtClean="0"/>
              <a:t> </a:t>
            </a:r>
            <a:r>
              <a:rPr lang="en-US" dirty="0" smtClean="0"/>
              <a:t>relevant results…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used semantics </a:t>
            </a:r>
            <a:r>
              <a:rPr lang="en-US" baseline="0" dirty="0" smtClean="0"/>
              <a:t>extracted from </a:t>
            </a:r>
            <a:r>
              <a:rPr lang="en-US" baseline="0" dirty="0" smtClean="0"/>
              <a:t>the query </a:t>
            </a:r>
            <a:r>
              <a:rPr lang="en-US" baseline="0" dirty="0" smtClean="0"/>
              <a:t>to initialize the </a:t>
            </a:r>
            <a:r>
              <a:rPr lang="en-US" baseline="0" dirty="0" smtClean="0"/>
              <a:t>refinements</a:t>
            </a:r>
            <a:endParaRPr lang="en-US" baseline="0" dirty="0" smtClean="0"/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Category browser selects most specific relevant category: Televisions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Show relevant refinements for the category (note, not manually selected), including all that were specified in query (e.g., show weight if </a:t>
            </a:r>
            <a:r>
              <a:rPr lang="en-US" baseline="0" dirty="0" smtClean="0"/>
              <a:t>it was </a:t>
            </a:r>
            <a:r>
              <a:rPr lang="en-US" baseline="0" dirty="0" smtClean="0"/>
              <a:t>queried)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We also initialize </a:t>
            </a:r>
            <a:r>
              <a:rPr lang="en-US" baseline="0" dirty="0" smtClean="0"/>
              <a:t>refinement controls with </a:t>
            </a:r>
            <a:r>
              <a:rPr lang="en-US" i="1" baseline="0" dirty="0" smtClean="0"/>
              <a:t>values</a:t>
            </a:r>
            <a:endParaRPr lang="en-US" i="1" baseline="0" dirty="0" smtClean="0"/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Query </a:t>
            </a:r>
            <a:r>
              <a:rPr lang="en-US" baseline="0" dirty="0" smtClean="0"/>
              <a:t>text and </a:t>
            </a:r>
            <a:r>
              <a:rPr lang="en-US" baseline="0" dirty="0" smtClean="0"/>
              <a:t>refinements stay in-sync </a:t>
            </a:r>
            <a:r>
              <a:rPr lang="en-US" baseline="0" dirty="0" smtClean="0"/>
              <a:t>at all times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Changing the </a:t>
            </a:r>
            <a:r>
              <a:rPr lang="en-US" baseline="0" dirty="0" smtClean="0"/>
              <a:t>refinements updates </a:t>
            </a:r>
            <a:r>
              <a:rPr lang="en-US" baseline="0" dirty="0" smtClean="0"/>
              <a:t>the query text (change price slider to 1000 updates query text to </a:t>
            </a:r>
            <a:r>
              <a:rPr lang="en-US" i="1" baseline="0" dirty="0" smtClean="0"/>
              <a:t>50” </a:t>
            </a:r>
            <a:r>
              <a:rPr lang="en-US" i="1" baseline="0" dirty="0" err="1" smtClean="0"/>
              <a:t>sony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lcd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tv</a:t>
            </a:r>
            <a:r>
              <a:rPr lang="en-US" i="1" baseline="0" dirty="0" smtClean="0"/>
              <a:t> $1000</a:t>
            </a:r>
            <a:r>
              <a:rPr lang="en-US" i="0" baseline="0" dirty="0" smtClean="0"/>
              <a:t>)</a:t>
            </a:r>
            <a:endParaRPr lang="en-US" baseline="0" dirty="0" smtClean="0"/>
          </a:p>
          <a:p>
            <a:pPr marL="174982" indent="-174982">
              <a:buFont typeface="Arial" pitchFamily="34" charset="0"/>
              <a:buChar char="•"/>
            </a:pPr>
            <a:r>
              <a:rPr lang="en-US" baseline="0" dirty="0" smtClean="0"/>
              <a:t>Tight synchronization serves </a:t>
            </a:r>
            <a:r>
              <a:rPr lang="en-US" baseline="0" dirty="0" smtClean="0"/>
              <a:t>to teach the user </a:t>
            </a:r>
            <a:r>
              <a:rPr lang="en-US" baseline="0" dirty="0" smtClean="0"/>
              <a:t>to do rich queries (user starts with </a:t>
            </a:r>
            <a:r>
              <a:rPr lang="en-US" i="1" baseline="0" dirty="0" err="1" smtClean="0"/>
              <a:t>sony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lcd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tv</a:t>
            </a:r>
            <a:r>
              <a:rPr lang="en-US" i="0" baseline="0" dirty="0" smtClean="0"/>
              <a:t> and sees price added to query when price slider moved)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handle ambiguity in intent quite</a:t>
            </a:r>
            <a:r>
              <a:rPr lang="en-US" baseline="0" dirty="0" smtClean="0"/>
              <a:t> differently than what continues to be common today</a:t>
            </a:r>
            <a:endParaRPr lang="en-US" dirty="0" smtClean="0"/>
          </a:p>
          <a:p>
            <a:r>
              <a:rPr lang="en-US" dirty="0" smtClean="0"/>
              <a:t>We understand</a:t>
            </a:r>
            <a:r>
              <a:rPr lang="en-US" baseline="0" dirty="0" smtClean="0"/>
              <a:t> that queries can be vague and map to more than one category (e.g., “$40 trimmer”)</a:t>
            </a:r>
          </a:p>
          <a:p>
            <a:r>
              <a:rPr lang="en-US" baseline="0" dirty="0" smtClean="0"/>
              <a:t>However, we also understand that the user almost always has singular </a:t>
            </a:r>
            <a:r>
              <a:rPr lang="en-US" baseline="0" dirty="0" smtClean="0"/>
              <a:t>intent (true intent), </a:t>
            </a:r>
            <a:r>
              <a:rPr lang="en-US" baseline="0" dirty="0" smtClean="0"/>
              <a:t>even if query itself is </a:t>
            </a:r>
            <a:r>
              <a:rPr lang="en-US" baseline="0" dirty="0" smtClean="0"/>
              <a:t>vague (expressed intent)</a:t>
            </a:r>
            <a:endParaRPr lang="en-US" baseline="0" dirty="0" smtClean="0"/>
          </a:p>
          <a:p>
            <a:r>
              <a:rPr lang="en-US" baseline="0" dirty="0" smtClean="0"/>
              <a:t>So instead of intermixing results in single ranked list, call out </a:t>
            </a:r>
            <a:r>
              <a:rPr lang="en-US" baseline="0" dirty="0" smtClean="0"/>
              <a:t>relevant categories to </a:t>
            </a:r>
            <a:r>
              <a:rPr lang="en-US" baseline="0" dirty="0" smtClean="0"/>
              <a:t>the user and let them disambiguate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the refinements are initialized for the first </a:t>
            </a:r>
            <a:r>
              <a:rPr lang="en-US" baseline="0" dirty="0" smtClean="0"/>
              <a:t>“most likely” 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2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Clicking on a category yields</a:t>
            </a:r>
            <a:r>
              <a:rPr lang="en-US" baseline="0" dirty="0" smtClean="0"/>
              <a:t> </a:t>
            </a:r>
            <a:r>
              <a:rPr lang="en-US" baseline="0" dirty="0" smtClean="0"/>
              <a:t>a full result set</a:t>
            </a:r>
          </a:p>
          <a:p>
            <a:r>
              <a:rPr lang="en-US" baseline="0" dirty="0" smtClean="0"/>
              <a:t>Note that the keyword “trimmer” is treated as free text in this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2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the </a:t>
            </a:r>
            <a:r>
              <a:rPr lang="en-US" baseline="0" dirty="0" smtClean="0"/>
              <a:t>other category, the keyword ‘trimmers’ is mapped to the category-specific attribute “Shaving tool type</a:t>
            </a:r>
            <a:r>
              <a:rPr lang="en-US" baseline="0" dirty="0" smtClean="0"/>
              <a:t>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2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4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used a service-oriented architecture to keep things flexible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7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 smtClean="0"/>
              <a:t>entity search</a:t>
            </a:r>
            <a:r>
              <a:rPr lang="en-US" baseline="0" dirty="0" smtClean="0"/>
              <a:t> looked like in </a:t>
            </a:r>
            <a:r>
              <a:rPr lang="en-US" baseline="0" dirty="0" smtClean="0"/>
              <a:t>2009, </a:t>
            </a:r>
            <a:r>
              <a:rPr lang="en-US" baseline="0" dirty="0" smtClean="0"/>
              <a:t>when we </a:t>
            </a:r>
            <a:r>
              <a:rPr lang="en-US" baseline="0" dirty="0" smtClean="0"/>
              <a:t>started, and today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Aside from named entity queries, entity search is </a:t>
            </a:r>
            <a:r>
              <a:rPr lang="en-US" baseline="0" dirty="0" smtClean="0"/>
              <a:t>poor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Queries </a:t>
            </a:r>
            <a:r>
              <a:rPr lang="en-US" baseline="0" dirty="0" smtClean="0"/>
              <a:t>treated as undistinguished </a:t>
            </a:r>
            <a:r>
              <a:rPr lang="en-US" baseline="0" dirty="0" smtClean="0"/>
              <a:t>keywords, no </a:t>
            </a:r>
            <a:r>
              <a:rPr lang="en-US" baseline="0" dirty="0" smtClean="0"/>
              <a:t>semantic understanding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Occasionally, results may look good on surface, </a:t>
            </a:r>
            <a:r>
              <a:rPr lang="en-US" baseline="0" dirty="0" smtClean="0"/>
              <a:t>but </a:t>
            </a:r>
            <a:r>
              <a:rPr lang="en-US" baseline="0" dirty="0" smtClean="0"/>
              <a:t>it is from deep in the tail – not best content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To be clear, web does have highly relevant content – but search cannot find it with simple token </a:t>
            </a:r>
            <a:r>
              <a:rPr lang="en-US" baseline="0" dirty="0" smtClean="0"/>
              <a:t>matching (search is failing, not the data)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Search in entity portals even worse…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05419-A49C-45E8-AC79-3DB6C4D861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86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89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0818E-74D5-4C02-8A7D-2D4CA5632E7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982" indent="-174982">
              <a:buFont typeface="Arial" pitchFamily="34" charset="0"/>
              <a:buChar char="•"/>
            </a:pPr>
            <a:r>
              <a:rPr lang="en-US" dirty="0" smtClean="0"/>
              <a:t>helps </a:t>
            </a:r>
            <a:r>
              <a:rPr lang="en-US" dirty="0" smtClean="0"/>
              <a:t>with vague queries </a:t>
            </a:r>
            <a:r>
              <a:rPr lang="en-US" dirty="0" smtClean="0">
                <a:sym typeface="Wingdings" pitchFamily="2" charset="2"/>
              </a:rPr>
              <a:t> only go as deep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0818E-74D5-4C02-8A7D-2D4CA5632E7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05419-A49C-45E8-AC79-3DB6C4D8613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948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Combined model of closed-world for structure (defined by DB) and open-world for text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Tagger built from entity data (closed-world model)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Generic</a:t>
            </a:r>
            <a:r>
              <a:rPr lang="en-US" baseline="0" dirty="0" smtClean="0"/>
              <a:t> unit-conversion </a:t>
            </a:r>
            <a:r>
              <a:rPr lang="en-US" baseline="0" dirty="0" smtClean="0"/>
              <a:t>for many measurements </a:t>
            </a:r>
            <a:r>
              <a:rPr lang="en-US" baseline="0" dirty="0" smtClean="0"/>
              <a:t>(length, quantity, time, volume)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Tagger produces all possible maximal annotations (such that no free-text mapping could be converted to a structured mapping)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Annotation is a mapping of each token to either free text or structure for a specific category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Scoring </a:t>
            </a:r>
            <a:r>
              <a:rPr lang="en-US" baseline="0" dirty="0" smtClean="0"/>
              <a:t>is based on generative model of query construction for a given category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err="1" smtClean="0"/>
              <a:t>Pr</a:t>
            </a:r>
            <a:r>
              <a:rPr lang="en-US" baseline="0" dirty="0" smtClean="0"/>
              <a:t>(annotation</a:t>
            </a:r>
            <a:r>
              <a:rPr lang="en-US" baseline="0" dirty="0" smtClean="0"/>
              <a:t>) =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(specific set of attributes is selected) *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(structured &amp; free tokens given </a:t>
            </a:r>
            <a:r>
              <a:rPr lang="en-US" baseline="0" dirty="0" smtClean="0"/>
              <a:t>an attribute </a:t>
            </a:r>
            <a:r>
              <a:rPr lang="en-US" baseline="0" dirty="0" smtClean="0"/>
              <a:t>set)</a:t>
            </a:r>
            <a:endParaRPr lang="en-US" baseline="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Refactor </a:t>
            </a:r>
            <a:r>
              <a:rPr lang="en-US" baseline="0" dirty="0" smtClean="0"/>
              <a:t>the second term to get: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(specific set of attributes selected) *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(free tokens given category) *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(structure tokens given </a:t>
            </a:r>
            <a:r>
              <a:rPr lang="en-US" baseline="0" dirty="0" smtClean="0"/>
              <a:t>attribute set)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Pr</a:t>
            </a:r>
            <a:r>
              <a:rPr lang="en-US" baseline="0" dirty="0" smtClean="0"/>
              <a:t>(attribute set selected) = unsupervised learning via EM over sample query log, where maximize probability of generating query using any of the possible structured annotation or entirely open-world free-text.</a:t>
            </a:r>
          </a:p>
          <a:p>
            <a:r>
              <a:rPr lang="en-US" baseline="0" dirty="0" err="1" smtClean="0"/>
              <a:t>Pr</a:t>
            </a:r>
            <a:r>
              <a:rPr lang="en-US" baseline="0" dirty="0" smtClean="0"/>
              <a:t>(free tokens given category) = unigram frequency model based on weighted combination of open world probability (generic query logs) and category probability (words from all attribute names &amp; values in category)</a:t>
            </a:r>
          </a:p>
          <a:p>
            <a:r>
              <a:rPr lang="en-US" baseline="0" dirty="0" err="1" smtClean="0"/>
              <a:t>Pr</a:t>
            </a:r>
            <a:r>
              <a:rPr lang="en-US" baseline="0" dirty="0" smtClean="0"/>
              <a:t>(structured tokens given category) = straight from occurrence stats in table (histograms for </a:t>
            </a:r>
            <a:r>
              <a:rPr lang="en-US" baseline="0" dirty="0" err="1" smtClean="0"/>
              <a:t>numerics</a:t>
            </a:r>
            <a:r>
              <a:rPr lang="en-US" baseline="0" dirty="0" smtClean="0"/>
              <a:t> – much literature on this, esp. in DB selectivity estimation work)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61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06B3-0CB0-4DF4-940F-C9ED4C8F973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Rich </a:t>
            </a:r>
            <a:r>
              <a:rPr lang="en-US" dirty="0" smtClean="0"/>
              <a:t>structure</a:t>
            </a:r>
            <a:r>
              <a:rPr lang="en-US" baseline="0" dirty="0" smtClean="0"/>
              <a:t> data </a:t>
            </a:r>
            <a:r>
              <a:rPr lang="en-US" baseline="0" dirty="0" smtClean="0">
                <a:sym typeface="Wingdings" pitchFamily="2" charset="2"/>
              </a:rPr>
              <a:t> should do better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sym typeface="Wingdings" pitchFamily="2" charset="2"/>
              </a:rPr>
              <a:t>Failure </a:t>
            </a:r>
            <a:r>
              <a:rPr lang="en-US" baseline="0" dirty="0" smtClean="0">
                <a:sym typeface="Wingdings" pitchFamily="2" charset="2"/>
              </a:rPr>
              <a:t>of keyword approach </a:t>
            </a:r>
            <a:r>
              <a:rPr lang="en-US" baseline="0" dirty="0" smtClean="0">
                <a:sym typeface="Wingdings" pitchFamily="2" charset="2"/>
              </a:rPr>
              <a:t>&amp; </a:t>
            </a:r>
            <a:r>
              <a:rPr lang="en-US" baseline="0" dirty="0" smtClean="0">
                <a:sym typeface="Wingdings" pitchFamily="2" charset="2"/>
              </a:rPr>
              <a:t>treating entities </a:t>
            </a:r>
            <a:r>
              <a:rPr lang="en-US" baseline="0" dirty="0" smtClean="0">
                <a:sym typeface="Wingdings" pitchFamily="2" charset="2"/>
              </a:rPr>
              <a:t>as </a:t>
            </a:r>
            <a:r>
              <a:rPr lang="en-US" baseline="0" dirty="0" smtClean="0">
                <a:sym typeface="Wingdings" pitchFamily="2" charset="2"/>
              </a:rPr>
              <a:t>documents</a:t>
            </a:r>
            <a:endParaRPr lang="en-US" baseline="0" dirty="0" smtClean="0"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sym typeface="Wingdings" pitchFamily="2" charset="2"/>
              </a:rPr>
              <a:t>Lack </a:t>
            </a:r>
            <a:r>
              <a:rPr lang="en-US" baseline="0" dirty="0" smtClean="0">
                <a:sym typeface="Wingdings" pitchFamily="2" charset="2"/>
              </a:rPr>
              <a:t>of index-depth and diversity also means failure more obvious (there is only one Garmin </a:t>
            </a:r>
            <a:r>
              <a:rPr lang="en-US" baseline="0" dirty="0" err="1" smtClean="0">
                <a:sym typeface="Wingdings" pitchFamily="2" charset="2"/>
              </a:rPr>
              <a:t>Nuvi</a:t>
            </a:r>
            <a:r>
              <a:rPr lang="en-US" baseline="0" dirty="0" smtClean="0">
                <a:sym typeface="Wingdings" pitchFamily="2" charset="2"/>
              </a:rPr>
              <a:t> 500 – if you miss it, it’s gone)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4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86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Matching/filtering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Point </a:t>
            </a:r>
            <a:r>
              <a:rPr lang="en-US" baseline="0" dirty="0" smtClean="0"/>
              <a:t>queries will very likely fail… relax predicates (numbers </a:t>
            </a:r>
            <a:r>
              <a:rPr lang="en-US" baseline="0" dirty="0" smtClean="0">
                <a:sym typeface="Wingdings" pitchFamily="2" charset="2"/>
              </a:rPr>
              <a:t> ranges, categorical  set values, drop entirely)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>
                <a:sym typeface="Wingdings" pitchFamily="2" charset="2"/>
              </a:rPr>
              <a:t>Optimization framework to select at least K results within a bounded # of rewrites (performance criteria)</a:t>
            </a: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Ranking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Static </a:t>
            </a:r>
            <a:r>
              <a:rPr lang="en-US" dirty="0" smtClean="0"/>
              <a:t>relevance reflects</a:t>
            </a:r>
            <a:r>
              <a:rPr lang="en-US" baseline="0" dirty="0" smtClean="0"/>
              <a:t> the reputation/quality/importance of the object in the domain, irrespective of any query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In web search, static relevance is based on signals like PageRank, spam/junk scores, page visits and clicks, etc.</a:t>
            </a:r>
            <a:endParaRPr lang="en-US" baseline="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Re-ranking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Must </a:t>
            </a:r>
            <a:r>
              <a:rPr lang="en-US" baseline="0" dirty="0" smtClean="0"/>
              <a:t>cover queries attributes, but show variation in non-queried attributes </a:t>
            </a:r>
            <a:r>
              <a:rPr lang="en-US" baseline="0" dirty="0" smtClean="0"/>
              <a:t>(range of prices, range of brands, etc.)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Frame as Max-Sum dispersion problem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Fixed budget where </a:t>
            </a:r>
            <a:r>
              <a:rPr lang="en-US" baseline="0" dirty="0" smtClean="0"/>
              <a:t>cost of result </a:t>
            </a:r>
            <a:r>
              <a:rPr lang="en-US" baseline="0" dirty="0" smtClean="0"/>
              <a:t>is inversely proportional to relevance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Maximize the sum of pair-wise distances in non-queried attributes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51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Ranking function</a:t>
            </a:r>
            <a:r>
              <a:rPr lang="en-US" baseline="0" dirty="0" smtClean="0"/>
              <a:t> at ISN combines 3 components: textual relevance, structural relevance and domain relevance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Textual relevance based on BM25F and proximity features (SPAN) against textual fields (standard IR </a:t>
            </a:r>
            <a:r>
              <a:rPr lang="en-US" baseline="0" dirty="0" smtClean="0"/>
              <a:t>text features</a:t>
            </a:r>
            <a:r>
              <a:rPr lang="en-US" baseline="0" dirty="0" smtClean="0"/>
              <a:t>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Structural match is based on </a:t>
            </a:r>
            <a:r>
              <a:rPr lang="en-US" baseline="0" dirty="0" smtClean="0"/>
              <a:t>value </a:t>
            </a:r>
            <a:r>
              <a:rPr lang="en-US" baseline="0" dirty="0" smtClean="0"/>
              <a:t>distance, weighed by attribute importance (inferred from queries)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Categorical distance </a:t>
            </a:r>
            <a:r>
              <a:rPr lang="en-US" baseline="0" dirty="0" smtClean="0"/>
              <a:t>determined from on query browse trails (HP close to Canon in Printers, but not in Cameras)</a:t>
            </a:r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Combined function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Gracefully tradeoff between structural match and text.  More structure identifies, less weight given to textual relevance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68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72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59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Similar</a:t>
            </a:r>
            <a:r>
              <a:rPr lang="en-US" baseline="0" dirty="0" smtClean="0"/>
              <a:t> textual classifier as queries (Offers are basically title &amp; description)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Also, leverage </a:t>
            </a:r>
            <a:r>
              <a:rPr lang="en-US" baseline="0" dirty="0" smtClean="0"/>
              <a:t>any available source-feed </a:t>
            </a:r>
            <a:r>
              <a:rPr lang="en-US" baseline="0" dirty="0" smtClean="0"/>
              <a:t>taxonomy info </a:t>
            </a:r>
            <a:r>
              <a:rPr lang="en-US" baseline="0" dirty="0" smtClean="0"/>
              <a:t>(items close in source taxonomy should be close in our taxonomy)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Also leverage image similarity to </a:t>
            </a:r>
            <a:r>
              <a:rPr lang="en-US" baseline="0" dirty="0" smtClean="0"/>
              <a:t>category (e.g., helps separate accessories from main products)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11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Similar </a:t>
            </a:r>
            <a:r>
              <a:rPr lang="en-US" dirty="0" smtClean="0"/>
              <a:t>inspiration</a:t>
            </a:r>
            <a:r>
              <a:rPr lang="en-US" baseline="0" dirty="0" smtClean="0"/>
              <a:t> as with </a:t>
            </a:r>
            <a:r>
              <a:rPr lang="en-US" dirty="0" smtClean="0"/>
              <a:t>query annotations, but</a:t>
            </a:r>
            <a:r>
              <a:rPr lang="en-US" baseline="0" dirty="0" smtClean="0"/>
              <a:t> </a:t>
            </a:r>
            <a:r>
              <a:rPr lang="en-US" baseline="0" dirty="0" smtClean="0"/>
              <a:t>applied to titles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Titles tend to contain </a:t>
            </a:r>
            <a:r>
              <a:rPr lang="en-US" baseline="0" dirty="0" smtClean="0"/>
              <a:t>values for key </a:t>
            </a:r>
            <a:r>
              <a:rPr lang="en-US" baseline="0" dirty="0" smtClean="0"/>
              <a:t>attributes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Looks to find most likely interpretation, where interpretation is tied to specific product (not category)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 key idea is no match and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-match are distinguished (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-match is more serious)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01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</a:t>
            </a:r>
            <a:r>
              <a:rPr lang="en-US" baseline="0" dirty="0" smtClean="0"/>
              <a:t> unmatched offers as source for new products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New products often appear in offer feeds before products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Offers unstructured (can’t </a:t>
            </a:r>
            <a:r>
              <a:rPr lang="en-US" baseline="0" dirty="0" smtClean="0"/>
              <a:t>easily create product from them), </a:t>
            </a:r>
            <a:r>
              <a:rPr lang="en-US" baseline="0" dirty="0" smtClean="0"/>
              <a:t>but landing page often </a:t>
            </a:r>
            <a:r>
              <a:rPr lang="en-US" baseline="0" dirty="0" smtClean="0"/>
              <a:t>has table rich with </a:t>
            </a:r>
            <a:r>
              <a:rPr lang="en-US" baseline="0" dirty="0" smtClean="0"/>
              <a:t>specs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Cluster similar offers </a:t>
            </a:r>
            <a:r>
              <a:rPr lang="en-US" baseline="0" dirty="0" smtClean="0"/>
              <a:t>(about same </a:t>
            </a:r>
            <a:r>
              <a:rPr lang="en-US" baseline="0" dirty="0" smtClean="0"/>
              <a:t>product) and extract structure from multiple pages (redundancy)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Learn </a:t>
            </a:r>
            <a:r>
              <a:rPr lang="en-US" baseline="0" dirty="0" smtClean="0"/>
              <a:t>mappings from </a:t>
            </a:r>
            <a:r>
              <a:rPr lang="en-US" baseline="0" dirty="0" smtClean="0"/>
              <a:t>known matches from that merchant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106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search terms target</a:t>
            </a:r>
            <a:r>
              <a:rPr lang="en-US" baseline="0" dirty="0" smtClean="0"/>
              <a:t> both entity data and web content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 </a:t>
            </a:r>
            <a:r>
              <a:rPr lang="en-US" baseline="0" dirty="0" smtClean="0"/>
              <a:t>entity catalogs, </a:t>
            </a:r>
            <a:r>
              <a:rPr lang="en-US" baseline="0" dirty="0" smtClean="0"/>
              <a:t>data being searched over are direct representations of entities being queried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web catalogs, </a:t>
            </a:r>
            <a:r>
              <a:rPr lang="en-US" dirty="0" smtClean="0"/>
              <a:t>data</a:t>
            </a:r>
            <a:r>
              <a:rPr lang="en-US" baseline="0" dirty="0" smtClean="0"/>
              <a:t> being search over are documents </a:t>
            </a:r>
            <a:r>
              <a:rPr lang="en-US" i="1" baseline="0" dirty="0" smtClean="0"/>
              <a:t>about</a:t>
            </a:r>
            <a:r>
              <a:rPr lang="en-US" i="0" baseline="0" dirty="0" smtClean="0"/>
              <a:t> entities being queried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Entity properties being queried may not appear on the </a:t>
            </a:r>
            <a:r>
              <a:rPr lang="en-US" i="0" baseline="0" dirty="0" smtClean="0"/>
              <a:t>web page – and user doesn’t necessarily care if they do (these terms are for entity relevance, not page relevance)</a:t>
            </a:r>
            <a:endParaRPr lang="en-US" i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A great result for “best </a:t>
            </a:r>
            <a:r>
              <a:rPr lang="en-US" i="0" baseline="0" dirty="0" err="1" smtClean="0"/>
              <a:t>gps</a:t>
            </a:r>
            <a:r>
              <a:rPr lang="en-US" i="0" baseline="0" dirty="0" smtClean="0"/>
              <a:t> around $300” shouldn’t require that the token “$300” be anywhere on the </a:t>
            </a:r>
            <a:r>
              <a:rPr lang="en-US" i="0" baseline="0" dirty="0" smtClean="0"/>
              <a:t>page, so long as the entity discussed is around $300</a:t>
            </a:r>
            <a:endParaRPr lang="en-US" i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Solution is to join </a:t>
            </a:r>
            <a:r>
              <a:rPr lang="en-US" i="0" baseline="0" dirty="0" smtClean="0"/>
              <a:t>the two datasets together so both sources of data can be matched to </a:t>
            </a:r>
            <a:r>
              <a:rPr lang="en-US" i="0" baseline="0" dirty="0" smtClean="0"/>
              <a:t>the query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4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Need a join key: Traits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Traits are “fingerprints” for entities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Entities can have more than one trait… traits are also instance-based,</a:t>
            </a:r>
            <a:r>
              <a:rPr lang="en-US" baseline="0" dirty="0" smtClean="0"/>
              <a:t> not schema-based like DB keys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Presence of additional attribute values and terms contribute to scoring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Web search goals can often be satisfied in aggregate having viewed multiple pages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entity search, goal is to ultimately</a:t>
            </a:r>
            <a:r>
              <a:rPr lang="en-US" baseline="0" dirty="0" smtClean="0"/>
              <a:t> identify the “best” single result from all the rest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A1A2-6984-4D08-AD7E-4783EEB54FC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4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Pictured:  Saurab Nog, Daniel Keller, Gary Wiseman &amp;</a:t>
            </a:r>
            <a:r>
              <a:rPr lang="en-US" baseline="0" dirty="0" smtClean="0"/>
              <a:t> many, many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A1A2-6984-4D08-AD7E-4783EEB54FC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5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0A9E-A311-4246-B868-1DA33D866A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6 - Εικόνα" descr="msr.png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69311" y="6429396"/>
            <a:ext cx="1573731" cy="3657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groups/searchlabs/pubs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685800" y="25676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Lincoln Project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 smtClean="0"/>
              <a:t>Building a Web-Scale Semantic Search Engine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259" y="3903390"/>
            <a:ext cx="6400800" cy="226880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John Shafer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Labs, Microsoft Research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181" y="142852"/>
            <a:ext cx="1273419" cy="14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August 16, 2012</a:t>
            </a:r>
            <a:endParaRPr lang="en-US" sz="1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553200" y="6172200"/>
            <a:ext cx="2438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b="1" dirty="0" smtClean="0">
                <a:solidFill>
                  <a:srgbClr val="C00000"/>
                </a:solidFill>
              </a:rPr>
              <a:t>JIWES 2012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Seamless Integration with Web Search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95400"/>
            <a:ext cx="76581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ecision 3"/>
          <p:cNvSpPr/>
          <p:nvPr/>
        </p:nvSpPr>
        <p:spPr>
          <a:xfrm>
            <a:off x="2910346" y="2896828"/>
            <a:ext cx="2251587" cy="1032387"/>
          </a:xfrm>
          <a:prstGeom prst="flowChartDecision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Commercial Intent?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161933" y="2995150"/>
            <a:ext cx="2229467" cy="835742"/>
            <a:chOff x="5161933" y="2995150"/>
            <a:chExt cx="2229467" cy="835742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5857568" y="2995150"/>
              <a:ext cx="1533832" cy="835742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Web Search</a:t>
              </a:r>
              <a:endParaRPr lang="en-US" sz="1400" dirty="0"/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>
            <a:xfrm flipV="1">
              <a:off x="5161933" y="3413021"/>
              <a:ext cx="695635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269224" y="3929215"/>
            <a:ext cx="1533832" cy="1592827"/>
            <a:chOff x="3269224" y="3929215"/>
            <a:chExt cx="1533832" cy="1592827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3269224" y="4686300"/>
              <a:ext cx="1533832" cy="835742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Commerce Search</a:t>
              </a:r>
              <a:endParaRPr lang="en-US" sz="1400" dirty="0"/>
            </a:p>
          </p:txBody>
        </p:sp>
        <p:cxnSp>
          <p:nvCxnSpPr>
            <p:cNvPr id="8" name="Straight Arrow Connector 7"/>
            <p:cNvCxnSpPr>
              <a:stCxn id="4" idx="2"/>
              <a:endCxn id="6" idx="0"/>
            </p:cNvCxnSpPr>
            <p:nvPr/>
          </p:nvCxnSpPr>
          <p:spPr>
            <a:xfrm>
              <a:off x="4036140" y="3929215"/>
              <a:ext cx="0" cy="75708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Callout 8"/>
          <p:cNvSpPr/>
          <p:nvPr/>
        </p:nvSpPr>
        <p:spPr>
          <a:xfrm>
            <a:off x="2035275" y="1815283"/>
            <a:ext cx="2000863" cy="855406"/>
          </a:xfrm>
          <a:prstGeom prst="wedgeEllipseCallout">
            <a:avLst>
              <a:gd name="adj1" fmla="val 49963"/>
              <a:gd name="adj2" fmla="val 74906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2104486"/>
            <a:ext cx="152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50” </a:t>
            </a:r>
            <a:r>
              <a:rPr lang="en-US" sz="1200" dirty="0" err="1" smtClean="0"/>
              <a:t>sony</a:t>
            </a:r>
            <a:r>
              <a:rPr lang="en-US" sz="1200" dirty="0" smtClean="0"/>
              <a:t> </a:t>
            </a:r>
            <a:r>
              <a:rPr lang="en-US" sz="1200" dirty="0" err="1" smtClean="0"/>
              <a:t>lcd</a:t>
            </a:r>
            <a:r>
              <a:rPr lang="en-US" sz="1200" dirty="0" smtClean="0"/>
              <a:t> </a:t>
            </a:r>
            <a:r>
              <a:rPr lang="en-US" sz="1200" dirty="0" err="1" smtClean="0"/>
              <a:t>tv</a:t>
            </a:r>
            <a:r>
              <a:rPr lang="en-US" sz="1200" dirty="0" smtClean="0"/>
              <a:t> $1400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6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43700" cy="52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Search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217774"/>
            <a:ext cx="7162800" cy="12067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2424475"/>
            <a:ext cx="1905000" cy="4128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43700" cy="52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Search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85900" y="3366725"/>
            <a:ext cx="9144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62100" y="4357325"/>
            <a:ext cx="685800" cy="3668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00200" y="5576525"/>
            <a:ext cx="647700" cy="3668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04900" y="3823925"/>
            <a:ext cx="1600200" cy="2743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219200" y="6095748"/>
            <a:ext cx="571500" cy="3050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19200" y="4860462"/>
            <a:ext cx="571500" cy="3050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4" grpId="1" animBg="1"/>
      <p:bldP spid="1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Lincoln – Ambiguous Queries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3" y="1295400"/>
            <a:ext cx="7513817" cy="52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Lincoln – Ambiguous Queries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23" y="1295400"/>
            <a:ext cx="7008689" cy="525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Lincoln – Ambiguous Queries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24" y="1295400"/>
            <a:ext cx="7008689" cy="525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Lincoln Demo (screenshots)</a:t>
            </a:r>
          </a:p>
          <a:p>
            <a:r>
              <a:rPr lang="en-US" dirty="0"/>
              <a:t>Lincoln System</a:t>
            </a:r>
          </a:p>
          <a:p>
            <a:pPr lvl="1"/>
            <a:r>
              <a:rPr lang="en-US" b="1" i="1" dirty="0" smtClean="0"/>
              <a:t>Runtime overview</a:t>
            </a:r>
          </a:p>
          <a:p>
            <a:pPr lvl="1"/>
            <a:r>
              <a:rPr lang="en-US" dirty="0" smtClean="0"/>
              <a:t>Query </a:t>
            </a:r>
            <a:r>
              <a:rPr lang="en-US" dirty="0"/>
              <a:t>processing details</a:t>
            </a:r>
          </a:p>
          <a:p>
            <a:pPr lvl="1"/>
            <a:r>
              <a:rPr lang="en-US" dirty="0"/>
              <a:t>Catalog overview</a:t>
            </a:r>
          </a:p>
          <a:p>
            <a:r>
              <a:rPr lang="en-US" dirty="0" smtClean="0"/>
              <a:t>Extending Lincoln to the Web</a:t>
            </a:r>
          </a:p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Entity DB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Silverlight UI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Entity DB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br>
              <a:rPr lang="en-US" dirty="0" smtClean="0"/>
            </a:br>
            <a:r>
              <a:rPr lang="en-US" dirty="0" smtClean="0"/>
              <a:t>      Service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429000" y="1828800"/>
            <a:ext cx="3200400" cy="2286000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Query Analysis Service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1400" y="2362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Meta-service that invokes the individual query services and combines the results into a single </a:t>
            </a:r>
            <a:r>
              <a:rPr lang="en-US" dirty="0" err="1" smtClean="0"/>
              <a:t>QueryPack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1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Entity DB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429000" y="1828800"/>
            <a:ext cx="3200400" cy="3124200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Commercial Intent Service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1400" y="23622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Determine if query is a commercial query (user is looking for products, not web results).</a:t>
            </a:r>
          </a:p>
          <a:p>
            <a:endParaRPr lang="en-US" dirty="0"/>
          </a:p>
          <a:p>
            <a:r>
              <a:rPr lang="en-US" b="1" dirty="0"/>
              <a:t>Citations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KDD’09</a:t>
            </a:r>
          </a:p>
          <a:p>
            <a:r>
              <a:rPr lang="en-US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792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Lincoln Runtime</a:t>
            </a:r>
          </a:p>
          <a:p>
            <a:pPr lvl="1"/>
            <a:r>
              <a:rPr lang="en-US" dirty="0" smtClean="0"/>
              <a:t>Index of nearly 30 million products</a:t>
            </a:r>
          </a:p>
          <a:p>
            <a:pPr lvl="1"/>
            <a:r>
              <a:rPr lang="en-US" dirty="0" smtClean="0"/>
              <a:t>Classification of a query into multiple categories at “right” level of taxonomy </a:t>
            </a:r>
          </a:p>
          <a:p>
            <a:pPr lvl="1"/>
            <a:r>
              <a:rPr lang="en-US" dirty="0" smtClean="0"/>
              <a:t>Semantic understanding of query in terms of product attributes</a:t>
            </a:r>
          </a:p>
          <a:p>
            <a:pPr lvl="1"/>
            <a:r>
              <a:rPr lang="en-US" dirty="0" smtClean="0"/>
              <a:t>Ranking incorporating intelligent back-off and fuzzy structure-aware ranking</a:t>
            </a:r>
          </a:p>
          <a:p>
            <a:pPr lvl="1"/>
            <a:r>
              <a:rPr lang="en-US" dirty="0" smtClean="0"/>
              <a:t>Familiar UI that seamlessly integrates browsing and search</a:t>
            </a:r>
          </a:p>
          <a:p>
            <a:r>
              <a:rPr lang="en-US" dirty="0" smtClean="0"/>
              <a:t>Lincoln Catalog </a:t>
            </a:r>
          </a:p>
          <a:p>
            <a:pPr lvl="1"/>
            <a:r>
              <a:rPr lang="en-US" dirty="0" smtClean="0"/>
              <a:t>Web-scale entity catalog of ~30 million products and ~30 million offers</a:t>
            </a:r>
          </a:p>
          <a:p>
            <a:pPr lvl="1"/>
            <a:r>
              <a:rPr lang="en-US" dirty="0" smtClean="0"/>
              <a:t>Type normalization, key attributes identification, equivalent attributes</a:t>
            </a:r>
          </a:p>
          <a:p>
            <a:pPr lvl="1"/>
            <a:r>
              <a:rPr lang="en-US" dirty="0" smtClean="0"/>
              <a:t>Classification of products/offers to taxonomy</a:t>
            </a:r>
          </a:p>
          <a:p>
            <a:pPr lvl="1"/>
            <a:r>
              <a:rPr lang="en-US" dirty="0" smtClean="0"/>
              <a:t>Automated matching of offers to products </a:t>
            </a:r>
          </a:p>
          <a:p>
            <a:pPr lvl="1"/>
            <a:r>
              <a:rPr lang="en-US" dirty="0" smtClean="0"/>
              <a:t>Synthesize new products from unmatched offers</a:t>
            </a:r>
          </a:p>
          <a:p>
            <a:r>
              <a:rPr lang="en-US" dirty="0" smtClean="0"/>
              <a:t>Decision aides</a:t>
            </a:r>
          </a:p>
          <a:p>
            <a:pPr lvl="1"/>
            <a:r>
              <a:rPr lang="en-US" dirty="0" smtClean="0"/>
              <a:t>Price forecasting and histories to help decide when to buy</a:t>
            </a:r>
          </a:p>
          <a:p>
            <a:pPr lvl="1"/>
            <a:r>
              <a:rPr lang="en-US" dirty="0" smtClean="0"/>
              <a:t>Clipboard for saving and comparing results, Multiple result renderings,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429000" y="1828800"/>
            <a:ext cx="3200400" cy="2058194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Query Classification Service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1400" y="2362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Associates the query with one or more categories, each with a probability score.</a:t>
            </a:r>
          </a:p>
          <a:p>
            <a:r>
              <a:rPr lang="en-US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021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</a:t>
            </a:r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429000" y="1828799"/>
            <a:ext cx="3200400" cy="4314856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Query Annotations Service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1400" y="2362200"/>
            <a:ext cx="289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Extracts structure from the query, identifying things like brand, price, and category-specific attributes like screen-diagonal.  Also creates structured predicates used by Query Execution.</a:t>
            </a:r>
          </a:p>
          <a:p>
            <a:endParaRPr lang="en-US" dirty="0"/>
          </a:p>
          <a:p>
            <a:r>
              <a:rPr lang="en-US" b="1" dirty="0"/>
              <a:t>Citations: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SIGMOD’09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SIGMOD’10</a:t>
            </a:r>
          </a:p>
          <a:p>
            <a:r>
              <a:rPr lang="en-US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855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200400" y="1828800"/>
            <a:ext cx="3429000" cy="3949720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Query Execution Service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2800" y="23622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Executes the query, matching and ranking products to return to the user.  Uses structure in addition to text &amp; static features. </a:t>
            </a:r>
          </a:p>
          <a:p>
            <a:endParaRPr lang="en-US" dirty="0"/>
          </a:p>
          <a:p>
            <a:r>
              <a:rPr lang="en-US" b="1" dirty="0"/>
              <a:t>Citations: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WSDM’11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WWW’11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CIKM’11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09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grpSp>
        <p:nvGrpSpPr>
          <p:cNvPr id="10" name="Group 42"/>
          <p:cNvGrpSpPr/>
          <p:nvPr/>
        </p:nvGrpSpPr>
        <p:grpSpPr>
          <a:xfrm>
            <a:off x="1143000" y="1828800"/>
            <a:ext cx="3581400" cy="3672721"/>
            <a:chOff x="1066800" y="1828800"/>
            <a:chExt cx="3581400" cy="3672721"/>
          </a:xfrm>
        </p:grpSpPr>
        <p:sp>
          <p:nvSpPr>
            <p:cNvPr id="41" name="Rectangle 40"/>
            <p:cNvSpPr/>
            <p:nvPr/>
          </p:nvSpPr>
          <p:spPr>
            <a:xfrm>
              <a:off x="1066800" y="1828800"/>
              <a:ext cx="3581400" cy="3672721"/>
            </a:xfrm>
            <a:prstGeom prst="rect">
              <a:avLst/>
            </a:prstGeom>
            <a:solidFill>
              <a:srgbClr val="FDFA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Content Service</a:t>
              </a:r>
            </a:p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0" y="2362200"/>
              <a:ext cx="32766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Function</a:t>
              </a:r>
              <a:r>
                <a:rPr lang="en-US" dirty="0" smtClean="0"/>
                <a:t>:</a:t>
              </a:r>
            </a:p>
            <a:p>
              <a:r>
                <a:rPr lang="en-US" dirty="0" smtClean="0"/>
                <a:t>    Intermediary for Query Execution service.  Primary role is to fetch and return display data to the UI for the entity IDs returned by the Query Execution service.</a:t>
              </a:r>
            </a:p>
            <a:p>
              <a:endParaRPr lang="en-US" dirty="0"/>
            </a:p>
            <a:p>
              <a:r>
                <a:rPr lang="en-US" b="1" dirty="0"/>
                <a:t>Citations: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SIGMOD’11</a:t>
              </a:r>
              <a:endParaRPr lang="en-US" dirty="0"/>
            </a:p>
            <a:p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849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</a:t>
            </a:r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200400" y="1828800"/>
            <a:ext cx="3429000" cy="3395722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ProdCast</a:t>
            </a:r>
            <a:r>
              <a:rPr lang="en-US" dirty="0" smtClean="0">
                <a:solidFill>
                  <a:srgbClr val="C00000"/>
                </a:solidFill>
              </a:rPr>
              <a:t> Service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2800" y="23622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Returns the historical pricing and price-trend prediction for a given product.</a:t>
            </a:r>
          </a:p>
          <a:p>
            <a:endParaRPr lang="en-US" dirty="0"/>
          </a:p>
          <a:p>
            <a:r>
              <a:rPr lang="en-US" b="1" dirty="0"/>
              <a:t>Citations: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KDD’11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CIKM’11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KDD’12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11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1800" y="228600"/>
            <a:ext cx="2133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Components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918714" y="381000"/>
            <a:ext cx="457200" cy="152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52114" y="3018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918714" y="685800"/>
            <a:ext cx="457200" cy="15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452114" y="6066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 Services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918714" y="990600"/>
            <a:ext cx="457200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452114" y="9114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Services</a:t>
            </a:r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18714" y="1295400"/>
            <a:ext cx="4572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52114" y="1216223"/>
            <a:ext cx="146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Libraries</a:t>
            </a:r>
            <a:endParaRPr lang="en-US" sz="14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5562600" y="1828800"/>
            <a:ext cx="3429000" cy="2590800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Front Door Service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23622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Coordinates query execution and other data requests (offers, price history &amp; forecasting, product reviews) for the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23215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QueryPack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Captures everything we can intuit about a query, </a:t>
            </a:r>
            <a:br>
              <a:rPr lang="en-US" dirty="0" smtClean="0"/>
            </a:br>
            <a:r>
              <a:rPr lang="en-US" dirty="0" smtClean="0"/>
              <a:t>and how it should be interpreted</a:t>
            </a:r>
          </a:p>
          <a:p>
            <a:r>
              <a:rPr lang="en-US" dirty="0" smtClean="0"/>
              <a:t>Contains:</a:t>
            </a:r>
          </a:p>
          <a:p>
            <a:pPr lvl="1"/>
            <a:r>
              <a:rPr lang="en-US" dirty="0" smtClean="0"/>
              <a:t>Literal query text typed by the user</a:t>
            </a:r>
          </a:p>
          <a:p>
            <a:pPr lvl="1"/>
            <a:r>
              <a:rPr lang="en-US" dirty="0" smtClean="0"/>
              <a:t>General intent inferred from the query</a:t>
            </a:r>
          </a:p>
          <a:p>
            <a:pPr lvl="2"/>
            <a:r>
              <a:rPr lang="en-US" dirty="0" smtClean="0"/>
              <a:t>User Intent – commercial / non-commercial with probability score</a:t>
            </a:r>
          </a:p>
          <a:p>
            <a:pPr lvl="2"/>
            <a:r>
              <a:rPr lang="en-US" dirty="0" smtClean="0"/>
              <a:t>Query categorization – multiple categories with probability scores</a:t>
            </a:r>
          </a:p>
          <a:p>
            <a:pPr lvl="1"/>
            <a:r>
              <a:rPr lang="en-US" dirty="0" smtClean="0"/>
              <a:t>Structure extracted from the query</a:t>
            </a:r>
          </a:p>
          <a:p>
            <a:pPr lvl="2"/>
            <a:r>
              <a:rPr lang="en-US" dirty="0" smtClean="0"/>
              <a:t>Zero or more structured interpretations</a:t>
            </a:r>
          </a:p>
          <a:p>
            <a:pPr lvl="2"/>
            <a:r>
              <a:rPr lang="en-US" dirty="0" smtClean="0"/>
              <a:t>Each interpretation is tied to a category</a:t>
            </a:r>
          </a:p>
          <a:p>
            <a:pPr lvl="2"/>
            <a:r>
              <a:rPr lang="en-US" dirty="0" smtClean="0"/>
              <a:t>Annotations mapping of query tokens to typed attribute values</a:t>
            </a:r>
          </a:p>
          <a:p>
            <a:pPr lvl="2"/>
            <a:r>
              <a:rPr lang="en-US" dirty="0" smtClean="0"/>
              <a:t>Structured filter predicates on attributes based on annotations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209800"/>
            <a:ext cx="4038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352800"/>
            <a:ext cx="83820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438400"/>
            <a:ext cx="60960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5562600"/>
            <a:ext cx="8305800" cy="15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181600"/>
            <a:ext cx="3962400" cy="15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3200400" cy="15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QueryPack</a:t>
            </a:r>
            <a:r>
              <a:rPr lang="en-US" dirty="0" smtClean="0"/>
              <a:t> XML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88" y="1828800"/>
            <a:ext cx="9169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QUERYANALYSIS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guid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bf14017c-70a8-4444-8c10-68bb03e7668b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literal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sony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52" 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lcd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tv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literal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structuredhints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categoryids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="4724"&gt;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annotation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score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="-5.22"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tablename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="Televisions"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tableid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="4724"&gt;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tc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="1523"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="manufacturer"&gt;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sony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tc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tc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="753" 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="diagonal size (cm)"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unit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="&amp;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quot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;"&gt;52&lt;/</a:t>
            </a:r>
            <a:r>
              <a:rPr lang="en-US" sz="12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tc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tc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="2667"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="television type"&gt;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lcd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tv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tc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annotation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structuredops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FILTER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="category"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="100002"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="EQ"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="Televisions@@4724" 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FILTER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="manufacturer"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="1523"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="EQ"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sony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" 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FILTER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="diagonal size"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="753"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="FUZZYEQ"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="52"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unit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="&amp;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quot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;" 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FILTER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="television type"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="2667"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="EQ"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lcd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tv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" 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structuredops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structuredhints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intent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="commercial"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score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="1.00" 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categories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category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="4724"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="Electronics (0.94)|TV &amp;amp; Video (0.87)|Televisions (0.73)" 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categories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524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Query:</a:t>
            </a:r>
            <a:r>
              <a:rPr lang="en-US" sz="2000" i="1" dirty="0" smtClean="0"/>
              <a:t>   </a:t>
            </a:r>
            <a:r>
              <a:rPr lang="en-US" sz="2000" i="1" dirty="0" err="1" smtClean="0"/>
              <a:t>sony</a:t>
            </a:r>
            <a:r>
              <a:rPr lang="en-US" sz="2000" i="1" dirty="0" smtClean="0"/>
              <a:t> 52” </a:t>
            </a:r>
            <a:r>
              <a:rPr lang="en-US" sz="2000" i="1" dirty="0" err="1" smtClean="0"/>
              <a:t>lcd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tv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671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Captures the results of a query execution</a:t>
            </a:r>
          </a:p>
          <a:p>
            <a:r>
              <a:rPr lang="en-US" dirty="0" smtClean="0"/>
              <a:t>Contains:</a:t>
            </a:r>
          </a:p>
          <a:p>
            <a:pPr lvl="1"/>
            <a:r>
              <a:rPr lang="en-US" dirty="0" smtClean="0"/>
              <a:t>Literal query typed by the user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QueryPack</a:t>
            </a:r>
            <a:r>
              <a:rPr lang="en-US" dirty="0" smtClean="0"/>
              <a:t> passed to query execution service</a:t>
            </a:r>
          </a:p>
          <a:p>
            <a:pPr lvl="1"/>
            <a:r>
              <a:rPr lang="en-US" dirty="0" smtClean="0"/>
              <a:t>Result sets containing ranked results:</a:t>
            </a:r>
          </a:p>
          <a:p>
            <a:pPr lvl="2"/>
            <a:r>
              <a:rPr lang="en-US" dirty="0" smtClean="0"/>
              <a:t>Zero or more result sets</a:t>
            </a:r>
          </a:p>
          <a:p>
            <a:pPr lvl="2"/>
            <a:r>
              <a:rPr lang="en-US" dirty="0" smtClean="0"/>
              <a:t>Each result set corresponds to single category</a:t>
            </a:r>
          </a:p>
          <a:p>
            <a:pPr lvl="2"/>
            <a:r>
              <a:rPr lang="en-US" dirty="0" smtClean="0"/>
              <a:t>Each result set contains:</a:t>
            </a:r>
          </a:p>
          <a:p>
            <a:pPr lvl="3"/>
            <a:r>
              <a:rPr lang="en-US" dirty="0" smtClean="0"/>
              <a:t>An ordered set of one or more scored results</a:t>
            </a:r>
          </a:p>
          <a:p>
            <a:pPr lvl="3"/>
            <a:r>
              <a:rPr lang="en-US" dirty="0" smtClean="0"/>
              <a:t>Identification of the category results belong to</a:t>
            </a:r>
          </a:p>
          <a:p>
            <a:pPr lvl="3"/>
            <a:r>
              <a:rPr lang="en-US" dirty="0" smtClean="0"/>
              <a:t>Simple </a:t>
            </a:r>
            <a:r>
              <a:rPr lang="en-US" dirty="0" err="1" smtClean="0"/>
              <a:t>QueryPack</a:t>
            </a:r>
            <a:r>
              <a:rPr lang="en-US" dirty="0" smtClean="0"/>
              <a:t> representing query actually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4038600"/>
            <a:ext cx="86868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2971800"/>
            <a:ext cx="4038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2209800"/>
            <a:ext cx="4038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QueryPack</a:t>
            </a:r>
            <a:r>
              <a:rPr lang="en-US" dirty="0" smtClean="0"/>
              <a:t> XML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88" y="1828800"/>
            <a:ext cx="90934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="QUERYANALYSIS"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guid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="de8e2d78-af76-47c8-ad53-2a9aee8aa172"&gt;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literal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&gt;$200 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polk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audio speakers&lt;/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literal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structuredhints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categoryids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="4646"&gt;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annotation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score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="-5.29"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tablename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="Speakers"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tableid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="4646" .../&gt;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structuredops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.../&gt;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structuredhints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structuredhints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="2"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categoryids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="4674"&gt;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annotation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score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="-14.03"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tablename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="Car Speakers"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tableid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="4674" .../&gt;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structuredops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.../&gt;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structuredhints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intent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="commercial"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score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="1.00" 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categories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category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="4646"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="Electronics (0.82)|Audio Electronics (0.46)|Speakers (0.37)"/&gt;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category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="4674"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="Electronics (0.82)|Car Electronics (0.33)|Car Audio (0.22)|Car Speakers (0.19)"/&gt;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categories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524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Query:</a:t>
            </a:r>
            <a:r>
              <a:rPr lang="en-US" sz="2000" i="1" dirty="0" smtClean="0"/>
              <a:t>   $200 </a:t>
            </a:r>
            <a:r>
              <a:rPr lang="en-US" sz="2000" i="1" dirty="0" err="1" smtClean="0"/>
              <a:t>polk</a:t>
            </a:r>
            <a:r>
              <a:rPr lang="en-US" sz="2000" i="1" dirty="0" smtClean="0"/>
              <a:t> audio speakers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848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Lincoln-related Papers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 smtClean="0"/>
              <a:t>Query Processing</a:t>
            </a:r>
          </a:p>
          <a:p>
            <a:pPr lvl="1"/>
            <a:r>
              <a:rPr lang="en-US" dirty="0" smtClean="0"/>
              <a:t>S. Paparizos, A. Ntoulas, J. Shafer, and R. Agrawal. “Answering web queries using structured data sources”. SIGMOD’09</a:t>
            </a:r>
          </a:p>
          <a:p>
            <a:pPr lvl="1"/>
            <a:r>
              <a:rPr lang="en-US" dirty="0" smtClean="0"/>
              <a:t>A. Fuxman, A. Kannan, A. Goldberg, R. Agrawal, P. Tsaparas, and J. Shafer. “Improving Classification Accuracy Using Automatically Extracted Training Data”. KDD’09</a:t>
            </a:r>
          </a:p>
          <a:p>
            <a:pPr lvl="1"/>
            <a:r>
              <a:rPr lang="en-US" dirty="0" smtClean="0"/>
              <a:t>T. Cheng, H. </a:t>
            </a:r>
            <a:r>
              <a:rPr lang="en-US" dirty="0" err="1" smtClean="0"/>
              <a:t>Lauw</a:t>
            </a:r>
            <a:r>
              <a:rPr lang="en-US" dirty="0" smtClean="0"/>
              <a:t>, S. Paparizos.  "Fuzzy Matching of Web Queries to Structured Data".  ICDE’10</a:t>
            </a:r>
          </a:p>
          <a:p>
            <a:pPr lvl="1"/>
            <a:r>
              <a:rPr lang="en-US" dirty="0" smtClean="0"/>
              <a:t>N. </a:t>
            </a:r>
            <a:r>
              <a:rPr lang="en-US" dirty="0" err="1" smtClean="0"/>
              <a:t>Sarkas</a:t>
            </a:r>
            <a:r>
              <a:rPr lang="en-US" dirty="0" smtClean="0"/>
              <a:t>, S. Paparizos, P. Tsaparas. "Structured Annotations of Web Queries". SIGMOD’10</a:t>
            </a:r>
          </a:p>
          <a:p>
            <a:pPr lvl="1"/>
            <a:r>
              <a:rPr lang="en-US" dirty="0" smtClean="0"/>
              <a:t>S. Gollapudi, S. Ieong, A. Ntoulas, S. Paparizos. "Efficient Query Rewrite for Structured Web Queries". CIKM’11</a:t>
            </a:r>
          </a:p>
          <a:p>
            <a:pPr lvl="1"/>
            <a:r>
              <a:rPr lang="en-US" dirty="0" smtClean="0"/>
              <a:t>J. Pound, S. Paparizos, P. Tsaparas. "Facet Discovery for Structured Web Search: A Query-log Mining Approach". SIGMOD’11</a:t>
            </a:r>
          </a:p>
          <a:p>
            <a:pPr lvl="1"/>
            <a:r>
              <a:rPr lang="en-US" dirty="0" smtClean="0"/>
              <a:t>S. Bhattacharya, S. Gollapudi, K. </a:t>
            </a:r>
            <a:r>
              <a:rPr lang="en-US" dirty="0" err="1" smtClean="0"/>
              <a:t>Munagala</a:t>
            </a:r>
            <a:r>
              <a:rPr lang="en-US" dirty="0" smtClean="0"/>
              <a:t>. "Consideration Set Generation in Commerce Search". WWW’11</a:t>
            </a:r>
          </a:p>
          <a:p>
            <a:pPr lvl="1"/>
            <a:r>
              <a:rPr lang="en-US" dirty="0" smtClean="0"/>
              <a:t>S. Gollapudi, D. </a:t>
            </a:r>
            <a:r>
              <a:rPr lang="en-US" dirty="0" err="1" smtClean="0"/>
              <a:t>Panigrahi</a:t>
            </a:r>
            <a:r>
              <a:rPr lang="en-US" dirty="0" smtClean="0"/>
              <a:t>. "Result Enrichment in Commerce Search using Browse Trails". WSDM’11</a:t>
            </a:r>
          </a:p>
          <a:p>
            <a:pPr lvl="1"/>
            <a:r>
              <a:rPr lang="en-US" dirty="0" smtClean="0"/>
              <a:t>S. Gollapudi, S. Ieong, A. Kannan. "Structured Query Reformulation in Commerce Search". CIKM’12</a:t>
            </a:r>
          </a:p>
          <a:p>
            <a:pPr lvl="1"/>
            <a:r>
              <a:rPr lang="en-US" dirty="0" smtClean="0"/>
              <a:t>S. Ieong, N. Mishra, Or Sheffet.  "Predicting Preference Flips in Commerce Search".  ICML’12</a:t>
            </a:r>
          </a:p>
          <a:p>
            <a:r>
              <a:rPr lang="en-US" sz="3400" dirty="0" smtClean="0"/>
              <a:t>Web</a:t>
            </a:r>
            <a:endParaRPr lang="en-US" dirty="0" smtClean="0"/>
          </a:p>
          <a:p>
            <a:pPr lvl="1"/>
            <a:r>
              <a:rPr lang="en-US" dirty="0" smtClean="0"/>
              <a:t>R. Agrawal,  A. Fuxman, A. Kannan, J. Shafer, P. Talukdar. "Associating Structured Records To Text Documents". (Poster)  WWW’12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 smtClean="0"/>
              <a:t>Catalog Creation</a:t>
            </a:r>
          </a:p>
          <a:p>
            <a:pPr lvl="1"/>
            <a:r>
              <a:rPr lang="en-US" dirty="0" smtClean="0"/>
              <a:t>P. Papadimitriou, P. Tsaparas, A. Fuxman, L. </a:t>
            </a:r>
            <a:r>
              <a:rPr lang="en-US" dirty="0" err="1" smtClean="0"/>
              <a:t>Getoor</a:t>
            </a:r>
            <a:r>
              <a:rPr lang="en-US" dirty="0" smtClean="0"/>
              <a:t>. "TACI: Taxonomy Aware Catalog Integration". TKDE’10</a:t>
            </a:r>
          </a:p>
          <a:p>
            <a:pPr lvl="1"/>
            <a:r>
              <a:rPr lang="en-US" dirty="0" smtClean="0"/>
              <a:t>A. Kannan, P. Talukdar, N. </a:t>
            </a:r>
            <a:r>
              <a:rPr lang="en-US" dirty="0" err="1" smtClean="0"/>
              <a:t>Rasiwasia</a:t>
            </a:r>
            <a:r>
              <a:rPr lang="en-US" dirty="0" smtClean="0"/>
              <a:t>, Q. </a:t>
            </a:r>
            <a:r>
              <a:rPr lang="en-US" dirty="0" err="1" smtClean="0"/>
              <a:t>Ke</a:t>
            </a:r>
            <a:r>
              <a:rPr lang="en-US" dirty="0" smtClean="0"/>
              <a:t>. "Improving product classification using images". ICDM’11</a:t>
            </a:r>
          </a:p>
          <a:p>
            <a:pPr lvl="1"/>
            <a:r>
              <a:rPr lang="en-US" dirty="0" smtClean="0"/>
              <a:t>A. Kannan, I. </a:t>
            </a:r>
            <a:r>
              <a:rPr lang="en-US" dirty="0" err="1" smtClean="0"/>
              <a:t>Givoni</a:t>
            </a:r>
            <a:r>
              <a:rPr lang="en-US" dirty="0" smtClean="0"/>
              <a:t>, R. Agrawal, A. Fuxman. "Matching Unstructured Offers to Structured Product Descriptions". KDD’11</a:t>
            </a:r>
          </a:p>
          <a:p>
            <a:pPr lvl="1"/>
            <a:r>
              <a:rPr lang="en-US" dirty="0" smtClean="0"/>
              <a:t>E. Gonina, A. Kannan, J. Shafer, M. Budiu. "Parallelizing large-scale data processing applications with data skew: a case study in product-offer matching". MAPREDUCE’11</a:t>
            </a:r>
          </a:p>
          <a:p>
            <a:pPr lvl="1"/>
            <a:r>
              <a:rPr lang="en-US" dirty="0" smtClean="0"/>
              <a:t>H. Nguyen, A. Fuxman, S. Paparizos, J. </a:t>
            </a:r>
            <a:r>
              <a:rPr lang="en-US" dirty="0" err="1" smtClean="0"/>
              <a:t>Freire</a:t>
            </a:r>
            <a:r>
              <a:rPr lang="en-US" dirty="0" smtClean="0"/>
              <a:t>, R. Agrawal. "Synthesizing Products for Online Catalogs". VLDB’11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Bakalov</a:t>
            </a:r>
            <a:r>
              <a:rPr lang="en-US" dirty="0" smtClean="0"/>
              <a:t>, A. Fuxman, P. Talukdar, S. </a:t>
            </a:r>
            <a:r>
              <a:rPr lang="en-US" dirty="0" err="1" smtClean="0"/>
              <a:t>Chakrabarti</a:t>
            </a:r>
            <a:r>
              <a:rPr lang="en-US" dirty="0" smtClean="0"/>
              <a:t>. "SCAD: Collective Discovery of Attribute Values". WWW’11</a:t>
            </a:r>
          </a:p>
          <a:p>
            <a:r>
              <a:rPr lang="en-US" sz="3400" dirty="0" smtClean="0"/>
              <a:t>Decision Aids</a:t>
            </a:r>
          </a:p>
          <a:p>
            <a:pPr lvl="1"/>
            <a:r>
              <a:rPr lang="en-US" dirty="0" smtClean="0"/>
              <a:t>Y. Lu, P. Tsaparas, A. Ntoulas, L. Polanyi. "Exploiting Social Context for Review Quality Prediction". WWW’10</a:t>
            </a:r>
          </a:p>
          <a:p>
            <a:pPr lvl="1"/>
            <a:r>
              <a:rPr lang="en-US" dirty="0" smtClean="0"/>
              <a:t>R. Agrawal, S. Ieong, R. Velu. "Timing When to Buy". CIKM’11</a:t>
            </a:r>
          </a:p>
          <a:p>
            <a:pPr lvl="1"/>
            <a:r>
              <a:rPr lang="en-US" dirty="0" smtClean="0"/>
              <a:t>R. Agrawal, S. Ieong, R. Velu. "Ameliorating Buyer's Remorse". KDD’11</a:t>
            </a:r>
          </a:p>
          <a:p>
            <a:pPr lvl="1"/>
            <a:r>
              <a:rPr lang="en-US" dirty="0" smtClean="0"/>
              <a:t>P. Tsaparas, A. Ntoulas, E. </a:t>
            </a:r>
            <a:r>
              <a:rPr lang="en-US" dirty="0" err="1" smtClean="0"/>
              <a:t>Terzi</a:t>
            </a:r>
            <a:r>
              <a:rPr lang="en-US" dirty="0" smtClean="0"/>
              <a:t> "Selecting a Comprehensive Set of Reviews". KDD’11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Jagabathula</a:t>
            </a:r>
            <a:r>
              <a:rPr lang="en-US" dirty="0" smtClean="0"/>
              <a:t>, N. Mishra, S. Gollapudi. "Shopping for Products You Don't Know You Need". WSDM’11</a:t>
            </a:r>
          </a:p>
          <a:p>
            <a:pPr lvl="1"/>
            <a:r>
              <a:rPr lang="en-US" dirty="0" smtClean="0"/>
              <a:t>R. Agrawal, S. Ieong. "Aggregating Web Offers to Determine Product Prices". KDD’12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6428601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http://research.microsoft.com/en-us/groups/searchlabs/pubs.aspx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44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5972115"/>
            <a:ext cx="33528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543115"/>
            <a:ext cx="8305800" cy="16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143315"/>
            <a:ext cx="8610600" cy="1676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14515"/>
            <a:ext cx="2895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162115"/>
            <a:ext cx="769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933515"/>
            <a:ext cx="3657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ResultsPacks XML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524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Query:</a:t>
            </a:r>
            <a:r>
              <a:rPr lang="en-US" sz="2000" i="1" dirty="0" smtClean="0"/>
              <a:t>   $200 </a:t>
            </a:r>
            <a:r>
              <a:rPr lang="en-US" sz="2000" i="1" dirty="0" err="1" smtClean="0"/>
              <a:t>polk</a:t>
            </a:r>
            <a:r>
              <a:rPr lang="en-US" sz="2000" i="1" dirty="0" smtClean="0"/>
              <a:t> audio speakers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588" y="1752600"/>
            <a:ext cx="9169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ResultsPacks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&gt;$200 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polk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audio speakers&lt;/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="QUERYANALYSIS"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guid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="de8e2d78-af76-47c8-ad53-2a9aee8aa172" .../&gt;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ResultsPack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CategoryId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="4646"&gt;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TotalResults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="10"&gt;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="product"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="328682"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relevance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="56.81777"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categoryid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="4646"&gt;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Attribute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ProductTitle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"&gt;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polk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audio monitor 70 - speakers&lt;/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Attribute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="product"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="247331"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="2"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relevance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="56.02646"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categoryid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="4646"&gt;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Attribute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ProductTitle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"&gt;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polk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audio atrium 45 - speakers&lt;/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Attribute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literal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&gt;$200 </a:t>
            </a:r>
            <a:r>
              <a:rPr lang="en-US" sz="12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polk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audio speakers&lt;/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literal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structuredhints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="1"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categoryids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="4646" .../&gt;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...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category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="4646"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="Electronics (0.82)|Audio Electronics (0.46)|Speakers (0.37)"/&gt;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...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&lt;/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querypack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ResultsPack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ResultsPack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CategoryId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="4674" .../&gt;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ResultsPacks</a:t>
            </a:r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– User Query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pic>
        <p:nvPicPr>
          <p:cNvPr id="1026" name="Picture 2" descr="C:\Users\jshafer\AppData\Local\Microsoft\Windows\Temporary Internet Files\Content.IE5\QM06WNXY\MCj04415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66800" y="1219201"/>
            <a:ext cx="863904" cy="838200"/>
          </a:xfrm>
          <a:prstGeom prst="rect">
            <a:avLst/>
          </a:prstGeom>
          <a:noFill/>
        </p:spPr>
      </p:pic>
      <p:cxnSp>
        <p:nvCxnSpPr>
          <p:cNvPr id="44" name="Straight Arrow Connector 43"/>
          <p:cNvCxnSpPr>
            <a:stCxn id="1026" idx="1"/>
            <a:endCxn id="4" idx="1"/>
          </p:cNvCxnSpPr>
          <p:nvPr/>
        </p:nvCxnSpPr>
        <p:spPr>
          <a:xfrm flipV="1">
            <a:off x="1930704" y="1638300"/>
            <a:ext cx="1574496" cy="1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752600" y="1447800"/>
            <a:ext cx="8382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64" name="Shape 63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/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9"/>
          <p:cNvCxnSpPr/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9600" y="3048000"/>
            <a:ext cx="8382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09600" y="3048000"/>
            <a:ext cx="8382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09600" y="3048000"/>
            <a:ext cx="8382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79" name="Shape 78"/>
          <p:cNvCxnSpPr/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22225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/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22225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/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22225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990600" y="3733800"/>
            <a:ext cx="8382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Query</a:t>
            </a:r>
            <a:br>
              <a:rPr lang="en-US" sz="1600" dirty="0" smtClean="0"/>
            </a:br>
            <a:r>
              <a:rPr lang="en-US" sz="1600" dirty="0" smtClean="0"/>
              <a:t>Pack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990600" y="4724400"/>
            <a:ext cx="8382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Query</a:t>
            </a:r>
            <a:br>
              <a:rPr lang="en-US" sz="1600" dirty="0" smtClean="0"/>
            </a:br>
            <a:r>
              <a:rPr lang="en-US" sz="1600" dirty="0" smtClean="0"/>
              <a:t>Pack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990600" y="5715000"/>
            <a:ext cx="8382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Query</a:t>
            </a:r>
            <a:br>
              <a:rPr lang="en-US" sz="1600" dirty="0" smtClean="0"/>
            </a:br>
            <a:r>
              <a:rPr lang="en-US" sz="1600" dirty="0" smtClean="0"/>
              <a:t>Pack</a:t>
            </a:r>
            <a:endParaRPr lang="en-US" sz="1600" dirty="0"/>
          </a:p>
        </p:txBody>
      </p:sp>
      <p:cxnSp>
        <p:nvCxnSpPr>
          <p:cNvPr id="89" name="Elbow Connector 88"/>
          <p:cNvCxnSpPr>
            <a:stCxn id="20" idx="3"/>
            <a:endCxn id="51" idx="1"/>
          </p:cNvCxnSpPr>
          <p:nvPr/>
        </p:nvCxnSpPr>
        <p:spPr>
          <a:xfrm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6" idx="1"/>
            <a:endCxn id="18" idx="3"/>
          </p:cNvCxnSpPr>
          <p:nvPr/>
        </p:nvCxnSpPr>
        <p:spPr>
          <a:xfrm rot="10800000"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858000" y="4572000"/>
            <a:ext cx="838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Results</a:t>
            </a:r>
            <a:br>
              <a:rPr lang="en-US" sz="1600" dirty="0" smtClean="0"/>
            </a:br>
            <a:r>
              <a:rPr lang="en-US" sz="1600" dirty="0" smtClean="0"/>
              <a:t>Packs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1600200" y="2590800"/>
            <a:ext cx="8382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Query</a:t>
            </a:r>
            <a:br>
              <a:rPr lang="en-US" sz="1600" dirty="0" smtClean="0"/>
            </a:br>
            <a:r>
              <a:rPr lang="en-US" sz="1600" dirty="0" smtClean="0"/>
              <a:t>Pack</a:t>
            </a:r>
            <a:endParaRPr lang="en-US" sz="1600" dirty="0"/>
          </a:p>
        </p:txBody>
      </p:sp>
      <p:cxnSp>
        <p:nvCxnSpPr>
          <p:cNvPr id="117" name="Elbow Connector 116"/>
          <p:cNvCxnSpPr>
            <a:stCxn id="18" idx="0"/>
            <a:endCxn id="51" idx="2"/>
          </p:cNvCxnSpPr>
          <p:nvPr/>
        </p:nvCxnSpPr>
        <p:spPr>
          <a:xfrm rot="16200000" flipV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51" idx="0"/>
            <a:endCxn id="4" idx="2"/>
          </p:cNvCxnSpPr>
          <p:nvPr/>
        </p:nvCxnSpPr>
        <p:spPr>
          <a:xfrm rot="5400000" flipH="1" flipV="1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410200" y="4572000"/>
            <a:ext cx="8382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Results</a:t>
            </a:r>
            <a:br>
              <a:rPr lang="en-US" sz="1600" dirty="0" smtClean="0"/>
            </a:br>
            <a:r>
              <a:rPr lang="en-US" sz="1600" dirty="0" smtClean="0"/>
              <a:t>Packs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3505200" y="4648200"/>
            <a:ext cx="914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Display</a:t>
            </a:r>
            <a:br>
              <a:rPr lang="en-US" sz="1600" dirty="0" smtClean="0"/>
            </a:br>
            <a:r>
              <a:rPr lang="en-US" sz="1600" dirty="0" smtClean="0"/>
              <a:t>Content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66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416 0.00115 L 0.25416 0.17731 L -0.02292 0.17847 " pathEditMode="relative" ptsTypes="AAAA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10717 L 0.03646 0.10717 " pathEditMode="relative" ptsTypes="AAA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-2.22222E-6 L 1.38778E-17 0.25 L 0.03646 0.25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04 -2.22222E-6 L 0.00104 0.39445 L 0.0375 0.39445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645 -0.10556 L -0.03645 0.00162 L -3.33333E-6 0.00162 " pathEditMode="relative" rAng="0" ptsTypes="AAA">
                                      <p:cBhvr>
                                        <p:cTn id="78" dur="200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646 -0.25 L -0.03646 -2.22222E-6 L 1.66667E-6 -2.22222E-6 " pathEditMode="relative" rAng="0" ptsTypes="AAA">
                                      <p:cBhvr>
                                        <p:cTn id="80" dur="2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2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646 -0.39444 L -0.03646 -2.22222E-6 L 1.66667E-6 -2.22222E-6 " pathEditMode="relative" rAng="0" ptsTypes="AAA">
                                      <p:cBhvr>
                                        <p:cTn id="82" dur="200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6.2963E-6 L 0.27361 -6.2963E-6 L 0.41597 0.29027 L 0.56424 0.29027 " pathEditMode="relative" ptsTypes="AAAA">
                                      <p:cBhvr>
                                        <p:cTn id="10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1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1.11111E-6 L 0.2 -1.1111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4583 -0.29607 L -0.14497 -0.44861 " pathEditMode="relative" ptsTypes="AAA">
                                      <p:cBhvr>
                                        <p:cTn id="15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55" grpId="0" animBg="1"/>
      <p:bldP spid="55" grpId="1" animBg="1"/>
      <p:bldP spid="55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110" grpId="0" animBg="1"/>
      <p:bldP spid="110" grpId="1" animBg="1"/>
      <p:bldP spid="110" grpId="2" animBg="1"/>
      <p:bldP spid="85" grpId="0" animBg="1"/>
      <p:bldP spid="85" grpId="1" animBg="1"/>
      <p:bldP spid="85" grpId="2" animBg="1"/>
      <p:bldP spid="116" grpId="0" animBg="1"/>
      <p:bldP spid="116" grpId="1" animBg="1"/>
      <p:bldP spid="109" grpId="0" animBg="1"/>
      <p:bldP spid="109" grpId="1" animBg="1"/>
      <p:bldP spid="109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– UI Refinement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pic>
        <p:nvPicPr>
          <p:cNvPr id="1026" name="Picture 2" descr="C:\Users\jshafer\AppData\Local\Microsoft\Windows\Temporary Internet Files\Content.IE5\QM06WNXY\MCj04415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66800" y="1219201"/>
            <a:ext cx="863904" cy="838200"/>
          </a:xfrm>
          <a:prstGeom prst="rect">
            <a:avLst/>
          </a:prstGeom>
          <a:noFill/>
        </p:spPr>
      </p:pic>
      <p:cxnSp>
        <p:nvCxnSpPr>
          <p:cNvPr id="44" name="Straight Arrow Connector 43"/>
          <p:cNvCxnSpPr>
            <a:stCxn id="1026" idx="1"/>
            <a:endCxn id="4" idx="1"/>
          </p:cNvCxnSpPr>
          <p:nvPr/>
        </p:nvCxnSpPr>
        <p:spPr>
          <a:xfrm flipV="1">
            <a:off x="1930704" y="1638300"/>
            <a:ext cx="1574496" cy="1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3505200" y="4648200"/>
            <a:ext cx="914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Display</a:t>
            </a:r>
            <a:br>
              <a:rPr lang="en-US" sz="1600" dirty="0" smtClean="0"/>
            </a:br>
            <a:r>
              <a:rPr lang="en-US" sz="1600" dirty="0" smtClean="0"/>
              <a:t>Content</a:t>
            </a:r>
            <a:endParaRPr lang="en-US" sz="1600" dirty="0"/>
          </a:p>
        </p:txBody>
      </p:sp>
      <p:cxnSp>
        <p:nvCxnSpPr>
          <p:cNvPr id="111" name="Elbow Connector 110"/>
          <p:cNvCxnSpPr>
            <a:stCxn id="6" idx="1"/>
            <a:endCxn id="18" idx="3"/>
          </p:cNvCxnSpPr>
          <p:nvPr/>
        </p:nvCxnSpPr>
        <p:spPr>
          <a:xfrm rot="10800000"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858000" y="4572000"/>
            <a:ext cx="838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Results</a:t>
            </a:r>
            <a:br>
              <a:rPr lang="en-US" sz="1600" dirty="0" smtClean="0"/>
            </a:br>
            <a:r>
              <a:rPr lang="en-US" sz="1600" dirty="0" smtClean="0"/>
              <a:t>Packs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4038600" y="1600200"/>
            <a:ext cx="8382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Query</a:t>
            </a:r>
            <a:br>
              <a:rPr lang="en-US" sz="1600" dirty="0" smtClean="0"/>
            </a:br>
            <a:r>
              <a:rPr lang="en-US" sz="1600" dirty="0" smtClean="0"/>
              <a:t>Pack</a:t>
            </a:r>
            <a:endParaRPr lang="en-US" sz="1600" dirty="0"/>
          </a:p>
        </p:txBody>
      </p:sp>
      <p:cxnSp>
        <p:nvCxnSpPr>
          <p:cNvPr id="117" name="Elbow Connector 116"/>
          <p:cNvCxnSpPr>
            <a:stCxn id="18" idx="0"/>
            <a:endCxn id="51" idx="2"/>
          </p:cNvCxnSpPr>
          <p:nvPr/>
        </p:nvCxnSpPr>
        <p:spPr>
          <a:xfrm rot="16200000" flipV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51" idx="0"/>
            <a:endCxn id="4" idx="2"/>
          </p:cNvCxnSpPr>
          <p:nvPr/>
        </p:nvCxnSpPr>
        <p:spPr>
          <a:xfrm rot="5400000" flipH="1" flipV="1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410200" y="4572000"/>
            <a:ext cx="8382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Results</a:t>
            </a:r>
            <a:br>
              <a:rPr lang="en-US" sz="1600" dirty="0" smtClean="0"/>
            </a:br>
            <a:r>
              <a:rPr lang="en-US" sz="1600" dirty="0" smtClean="0"/>
              <a:t>Packs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1981200" y="1295400"/>
            <a:ext cx="136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Adjusts</a:t>
            </a:r>
            <a:br>
              <a:rPr lang="en-US" dirty="0" smtClean="0"/>
            </a:br>
            <a:r>
              <a:rPr lang="en-US" dirty="0" smtClean="0"/>
              <a:t>Refinements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14792 L 0.15087 0.43611 L 0.30764 0.43611 " pathEditMode="relative" ptsTypes="AAAA">
                                      <p:cBhvr>
                                        <p:cTn id="2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4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1.11111E-6 L 0.2 -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4583 -0.29607 L -0.14497 -0.44861 " pathEditMode="relative" ptsTypes="AAA">
                                      <p:cBhvr>
                                        <p:cTn id="6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85" grpId="0" animBg="1"/>
      <p:bldP spid="85" grpId="1" animBg="1"/>
      <p:bldP spid="85" grpId="2" animBg="1"/>
      <p:bldP spid="116" grpId="0" animBg="1"/>
      <p:bldP spid="116" grpId="1" animBg="1"/>
      <p:bldP spid="73" grpId="0"/>
      <p:bldP spid="7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Lincoln Demo (screenshots)</a:t>
            </a:r>
          </a:p>
          <a:p>
            <a:r>
              <a:rPr lang="en-US" dirty="0"/>
              <a:t>Lincoln System</a:t>
            </a:r>
          </a:p>
          <a:p>
            <a:pPr lvl="1"/>
            <a:r>
              <a:rPr lang="en-US" dirty="0"/>
              <a:t>Runtime overview</a:t>
            </a:r>
          </a:p>
          <a:p>
            <a:pPr lvl="1"/>
            <a:r>
              <a:rPr lang="en-US" b="1" i="1" dirty="0"/>
              <a:t>Query processing details</a:t>
            </a:r>
          </a:p>
          <a:p>
            <a:pPr lvl="1"/>
            <a:r>
              <a:rPr lang="en-US" dirty="0"/>
              <a:t>Catalog overview</a:t>
            </a:r>
          </a:p>
          <a:p>
            <a:r>
              <a:rPr lang="en-US" dirty="0" smtClean="0"/>
              <a:t>Extending Lincoln to the Web</a:t>
            </a:r>
          </a:p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3" name="Freeform 42"/>
          <p:cNvSpPr/>
          <p:nvPr/>
        </p:nvSpPr>
        <p:spPr>
          <a:xfrm>
            <a:off x="33051" y="1219200"/>
            <a:ext cx="9066882" cy="5410200"/>
          </a:xfrm>
          <a:custGeom>
            <a:avLst/>
            <a:gdLst>
              <a:gd name="connsiteX0" fmla="*/ 44067 w 9066882"/>
              <a:gd name="connsiteY0" fmla="*/ 33051 h 5629620"/>
              <a:gd name="connsiteX1" fmla="*/ 9066882 w 9066882"/>
              <a:gd name="connsiteY1" fmla="*/ 0 h 5629620"/>
              <a:gd name="connsiteX2" fmla="*/ 9055865 w 9066882"/>
              <a:gd name="connsiteY2" fmla="*/ 5629620 h 5629620"/>
              <a:gd name="connsiteX3" fmla="*/ 1795749 w 9066882"/>
              <a:gd name="connsiteY3" fmla="*/ 5618603 h 5629620"/>
              <a:gd name="connsiteX4" fmla="*/ 1795749 w 9066882"/>
              <a:gd name="connsiteY4" fmla="*/ 5387248 h 5629620"/>
              <a:gd name="connsiteX5" fmla="*/ 892366 w 9066882"/>
              <a:gd name="connsiteY5" fmla="*/ 5387248 h 5629620"/>
              <a:gd name="connsiteX6" fmla="*/ 903383 w 9066882"/>
              <a:gd name="connsiteY6" fmla="*/ 5045726 h 5629620"/>
              <a:gd name="connsiteX7" fmla="*/ 0 w 9066882"/>
              <a:gd name="connsiteY7" fmla="*/ 5056742 h 562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6882" h="5629620">
                <a:moveTo>
                  <a:pt x="44067" y="33051"/>
                </a:moveTo>
                <a:lnTo>
                  <a:pt x="9066882" y="0"/>
                </a:lnTo>
                <a:cubicBezTo>
                  <a:pt x="9063210" y="1876540"/>
                  <a:pt x="9059537" y="3753080"/>
                  <a:pt x="9055865" y="5629620"/>
                </a:cubicBezTo>
                <a:lnTo>
                  <a:pt x="1795749" y="5618603"/>
                </a:lnTo>
                <a:lnTo>
                  <a:pt x="1795749" y="5387248"/>
                </a:lnTo>
                <a:lnTo>
                  <a:pt x="892366" y="5387248"/>
                </a:lnTo>
                <a:lnTo>
                  <a:pt x="903383" y="5045726"/>
                </a:lnTo>
                <a:lnTo>
                  <a:pt x="0" y="5056742"/>
                </a:lnTo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85800" y="4419600"/>
            <a:ext cx="2895600" cy="11430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Classification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query, find the most specialized and relevant categories, with probability scores</a:t>
            </a:r>
          </a:p>
          <a:p>
            <a:r>
              <a:rPr lang="en-US" dirty="0" smtClean="0"/>
              <a:t>Return selected categories as a </a:t>
            </a:r>
            <a:r>
              <a:rPr lang="en-US" dirty="0" err="1" smtClean="0"/>
              <a:t>QueryPack</a:t>
            </a:r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Queries can be vague and match multiple categories</a:t>
            </a:r>
            <a:endParaRPr lang="en-US" dirty="0"/>
          </a:p>
          <a:p>
            <a:pPr lvl="1"/>
            <a:r>
              <a:rPr lang="en-US" dirty="0"/>
              <a:t>There are too many categories for a single </a:t>
            </a:r>
            <a:br>
              <a:rPr lang="en-US" dirty="0"/>
            </a:br>
            <a:r>
              <a:rPr lang="en-US" dirty="0"/>
              <a:t>multi-class classifier (6000 node taxonomy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Training data that reflects real user queries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Query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Taxonomy tree traversal from root with pruning</a:t>
            </a:r>
          </a:p>
          <a:p>
            <a:pPr lvl="1"/>
            <a:r>
              <a:rPr lang="en-US" dirty="0" smtClean="0"/>
              <a:t>Multi-class classifier from node to immediate </a:t>
            </a:r>
            <a:r>
              <a:rPr lang="en-US" dirty="0" smtClean="0">
                <a:sym typeface="Wingdings" pitchFamily="2" charset="2"/>
              </a:rPr>
              <a:t>children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Agnostic to classifier – require probability distribution</a:t>
            </a:r>
            <a:endParaRPr lang="en-US" dirty="0" smtClean="0"/>
          </a:p>
          <a:p>
            <a:r>
              <a:rPr lang="en-US" dirty="0" smtClean="0"/>
              <a:t>Quality/relevance score of a node is the product of probabilities from node to root</a:t>
            </a:r>
          </a:p>
          <a:p>
            <a:r>
              <a:rPr lang="en-US" dirty="0" smtClean="0"/>
              <a:t>Stop when quality score falls below threshold </a:t>
            </a:r>
            <a:r>
              <a:rPr lang="el-GR" dirty="0" smtClean="0"/>
              <a:t>τ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(e.g. </a:t>
            </a:r>
            <a:r>
              <a:rPr lang="el-GR" dirty="0" smtClean="0"/>
              <a:t>τ</a:t>
            </a:r>
            <a:r>
              <a:rPr lang="en-US" dirty="0" smtClean="0"/>
              <a:t> = 1/maximum # categories desired)</a:t>
            </a:r>
          </a:p>
          <a:p>
            <a:r>
              <a:rPr lang="en-US" dirty="0" smtClean="0"/>
              <a:t>Yields ordered list of most specific categories above quality threshold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QueryPack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arvesting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Leverage user signals</a:t>
            </a:r>
          </a:p>
          <a:p>
            <a:pPr lvl="1"/>
            <a:r>
              <a:rPr lang="en-US" dirty="0" smtClean="0"/>
              <a:t>Query clicks is typically a strong relevance signal</a:t>
            </a:r>
          </a:p>
          <a:p>
            <a:pPr lvl="1"/>
            <a:r>
              <a:rPr lang="en-US" dirty="0" smtClean="0"/>
              <a:t>In commerce, a purchase or intent to purchase is even stronger</a:t>
            </a:r>
          </a:p>
          <a:p>
            <a:r>
              <a:rPr lang="en-US" dirty="0" smtClean="0"/>
              <a:t>Use “Go to store” clicks to link queries and products for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83" y="1757362"/>
            <a:ext cx="4424232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136147" y="4712898"/>
            <a:ext cx="838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Annotations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3" name="Freeform 42"/>
          <p:cNvSpPr/>
          <p:nvPr/>
        </p:nvSpPr>
        <p:spPr>
          <a:xfrm>
            <a:off x="33051" y="1219200"/>
            <a:ext cx="9066882" cy="5410200"/>
          </a:xfrm>
          <a:custGeom>
            <a:avLst/>
            <a:gdLst>
              <a:gd name="connsiteX0" fmla="*/ 44067 w 9066882"/>
              <a:gd name="connsiteY0" fmla="*/ 33051 h 5629620"/>
              <a:gd name="connsiteX1" fmla="*/ 9066882 w 9066882"/>
              <a:gd name="connsiteY1" fmla="*/ 0 h 5629620"/>
              <a:gd name="connsiteX2" fmla="*/ 9055865 w 9066882"/>
              <a:gd name="connsiteY2" fmla="*/ 5629620 h 5629620"/>
              <a:gd name="connsiteX3" fmla="*/ 1795749 w 9066882"/>
              <a:gd name="connsiteY3" fmla="*/ 5618603 h 5629620"/>
              <a:gd name="connsiteX4" fmla="*/ 1795749 w 9066882"/>
              <a:gd name="connsiteY4" fmla="*/ 5387248 h 5629620"/>
              <a:gd name="connsiteX5" fmla="*/ 892366 w 9066882"/>
              <a:gd name="connsiteY5" fmla="*/ 5387248 h 5629620"/>
              <a:gd name="connsiteX6" fmla="*/ 903383 w 9066882"/>
              <a:gd name="connsiteY6" fmla="*/ 5045726 h 5629620"/>
              <a:gd name="connsiteX7" fmla="*/ 0 w 9066882"/>
              <a:gd name="connsiteY7" fmla="*/ 5056742 h 562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6882" h="5629620">
                <a:moveTo>
                  <a:pt x="44067" y="33051"/>
                </a:moveTo>
                <a:lnTo>
                  <a:pt x="9066882" y="0"/>
                </a:lnTo>
                <a:cubicBezTo>
                  <a:pt x="9063210" y="1876540"/>
                  <a:pt x="9059537" y="3753080"/>
                  <a:pt x="9055865" y="5629620"/>
                </a:cubicBezTo>
                <a:lnTo>
                  <a:pt x="1795749" y="5618603"/>
                </a:lnTo>
                <a:lnTo>
                  <a:pt x="1795749" y="5387248"/>
                </a:lnTo>
                <a:lnTo>
                  <a:pt x="892366" y="5387248"/>
                </a:lnTo>
                <a:lnTo>
                  <a:pt x="903383" y="5045726"/>
                </a:lnTo>
                <a:lnTo>
                  <a:pt x="0" y="5056742"/>
                </a:lnTo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85800" y="5410200"/>
            <a:ext cx="2895600" cy="11430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Annotation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query, produce all relevant structured interpretations of the query with scores</a:t>
            </a:r>
          </a:p>
          <a:p>
            <a:r>
              <a:rPr lang="en-US" dirty="0" smtClean="0"/>
              <a:t>Returns selected annotations in </a:t>
            </a:r>
            <a:r>
              <a:rPr lang="en-US" dirty="0" err="1" smtClean="0"/>
              <a:t>QueryPack</a:t>
            </a:r>
            <a:endParaRPr lang="en-US" dirty="0" smtClean="0"/>
          </a:p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Use the structured data to extract query structure</a:t>
            </a:r>
          </a:p>
          <a:p>
            <a:pPr lvl="1"/>
            <a:r>
              <a:rPr lang="en-US" dirty="0" smtClean="0"/>
              <a:t>Need only recognize DB </a:t>
            </a:r>
            <a:r>
              <a:rPr lang="en-US" dirty="0" smtClean="0">
                <a:sym typeface="Wingdings" pitchFamily="2" charset="2"/>
              </a:rPr>
              <a:t> closed-world model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Annotations reinforce each other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Un-annotated words can </a:t>
            </a:r>
            <a:r>
              <a:rPr lang="en-US" dirty="0" smtClean="0">
                <a:sym typeface="Wingdings" pitchFamily="2" charset="2"/>
              </a:rPr>
              <a:t>still help </a:t>
            </a:r>
            <a:r>
              <a:rPr lang="en-US" dirty="0" smtClean="0">
                <a:sym typeface="Wingdings" pitchFamily="2" charset="2"/>
              </a:rPr>
              <a:t>disambiguate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Car GPS around $300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8CABF-63CE-408D-B767-EE85017D77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62100"/>
            <a:ext cx="3171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786050" y="2847984"/>
            <a:ext cx="928694" cy="6429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26635" y="6428734"/>
            <a:ext cx="22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As Seen on July 12, 2009</a:t>
            </a:r>
            <a:endParaRPr lang="en-US" sz="1400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31" y="2818793"/>
            <a:ext cx="37623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705100"/>
            <a:ext cx="37528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Callout 8"/>
          <p:cNvSpPr/>
          <p:nvPr/>
        </p:nvSpPr>
        <p:spPr>
          <a:xfrm>
            <a:off x="1142976" y="3419480"/>
            <a:ext cx="1357322" cy="7143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Game Consoles</a:t>
            </a:r>
            <a:endParaRPr lang="en-US" sz="1600" dirty="0"/>
          </a:p>
        </p:txBody>
      </p:sp>
      <p:sp>
        <p:nvSpPr>
          <p:cNvPr id="10" name="Oval Callout 9"/>
          <p:cNvSpPr/>
          <p:nvPr/>
        </p:nvSpPr>
        <p:spPr>
          <a:xfrm>
            <a:off x="6000760" y="3348042"/>
            <a:ext cx="1357322" cy="7143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Party Site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36" y="2133600"/>
            <a:ext cx="51054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3722661" y="4624385"/>
            <a:ext cx="1357322" cy="714380"/>
          </a:xfrm>
          <a:prstGeom prst="wedgeEllipseCallout">
            <a:avLst>
              <a:gd name="adj1" fmla="val -43581"/>
              <a:gd name="adj2" fmla="val -67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Finance Publisher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2133600" y="3657600"/>
            <a:ext cx="1045618" cy="448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33600" y="4352509"/>
            <a:ext cx="1045618" cy="448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20861" y="6428734"/>
            <a:ext cx="22906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As Seen on </a:t>
            </a:r>
            <a:r>
              <a:rPr lang="en-US" sz="1400" dirty="0" smtClean="0"/>
              <a:t>August 13,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09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Annotations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Tagger to identify all possible annotations</a:t>
                </a:r>
              </a:p>
              <a:p>
                <a:pPr lvl="1"/>
                <a:r>
                  <a:rPr lang="en-US" dirty="0" err="1" smtClean="0"/>
                  <a:t>Trie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categorics</a:t>
                </a:r>
                <a:r>
                  <a:rPr lang="en-US" dirty="0" smtClean="0"/>
                  <a:t>; Unit conversion for </a:t>
                </a:r>
                <a:r>
                  <a:rPr lang="en-US" dirty="0" err="1" smtClean="0"/>
                  <a:t>numerics</a:t>
                </a:r>
                <a:endParaRPr lang="en-US" dirty="0" smtClean="0"/>
              </a:p>
              <a:p>
                <a:r>
                  <a:rPr lang="en-US" dirty="0" smtClean="0"/>
                  <a:t>Annotation scoring to select most plausible</a:t>
                </a:r>
              </a:p>
              <a:p>
                <a:pPr lvl="1"/>
                <a:r>
                  <a:rPr lang="en-US" dirty="0" smtClean="0"/>
                  <a:t>Generative model for queries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𝑎𝑛𝑛𝑜𝑡𝑎𝑡𝑖𝑜𝑛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𝑡𝑒𝑥𝑡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𝑃𝑟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 smtClean="0">
                    <a:latin typeface="Cambria Math"/>
                    <a:ea typeface="Cambria Math"/>
                  </a:rPr>
                  <a:t/>
                </a:r>
                <a:br>
                  <a:rPr lang="en-US" b="0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𝑃𝑟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𝑡𝑒𝑥𝑡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𝑃𝑟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lvl="1"/>
                <a:r>
                  <a:rPr lang="en-US" dirty="0" smtClean="0"/>
                  <a:t>Model parameters estimated using structured-data statistics and via EM over web-queries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into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query: “</a:t>
            </a:r>
            <a:r>
              <a:rPr lang="en-US" dirty="0" err="1" smtClean="0"/>
              <a:t>samsung</a:t>
            </a:r>
            <a:r>
              <a:rPr lang="en-US" dirty="0" smtClean="0"/>
              <a:t> 50 inch flat </a:t>
            </a:r>
            <a:r>
              <a:rPr lang="en-US" dirty="0" err="1" smtClean="0"/>
              <a:t>tv</a:t>
            </a:r>
            <a:r>
              <a:rPr lang="en-US" dirty="0" smtClean="0"/>
              <a:t>”</a:t>
            </a:r>
          </a:p>
          <a:p>
            <a:pPr lvl="1"/>
            <a:r>
              <a:rPr lang="en-US" i="1" dirty="0" smtClean="0"/>
              <a:t>Samsung</a:t>
            </a:r>
            <a:r>
              <a:rPr lang="en-US" dirty="0" smtClean="0"/>
              <a:t> appears as Brand value for 20% of TVs</a:t>
            </a:r>
          </a:p>
          <a:p>
            <a:pPr lvl="1"/>
            <a:r>
              <a:rPr lang="en-US" i="1" dirty="0" smtClean="0"/>
              <a:t>50 in</a:t>
            </a:r>
            <a:r>
              <a:rPr lang="en-US" dirty="0" smtClean="0"/>
              <a:t> falls in Diagonal bucket 48-52 for 25% of TVs</a:t>
            </a:r>
          </a:p>
          <a:p>
            <a:pPr lvl="1"/>
            <a:r>
              <a:rPr lang="en-US" i="1" dirty="0" smtClean="0"/>
              <a:t>flat</a:t>
            </a:r>
            <a:r>
              <a:rPr lang="en-US" dirty="0" smtClean="0"/>
              <a:t>, </a:t>
            </a:r>
            <a:r>
              <a:rPr lang="en-US" i="1" dirty="0" err="1" smtClean="0"/>
              <a:t>tv</a:t>
            </a:r>
            <a:r>
              <a:rPr lang="en-US" dirty="0" smtClean="0"/>
              <a:t> both appear as frequent unigrams in the text of all TV entities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rand and Diagonal are popular attributes that are commonly queried together for televisions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overall probability score uses all these ratios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3886200" y="4572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3352800" y="4419600"/>
            <a:ext cx="1219200" cy="914400"/>
          </a:xfrm>
          <a:prstGeom prst="flowChartMagneticDisk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DB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05200" y="12954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Silverlight 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2438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ProdCast</a:t>
            </a:r>
            <a:endParaRPr lang="en-US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5029200" y="441960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Content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438400"/>
            <a:ext cx="1828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Analysis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71600" y="4572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Classification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71600" y="35814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 Intent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71600" y="55626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Annotations</a:t>
            </a:r>
            <a:endParaRPr lang="en-US" dirty="0"/>
          </a:p>
        </p:txBody>
      </p:sp>
      <p:cxnSp>
        <p:nvCxnSpPr>
          <p:cNvPr id="25" name="Shape 24"/>
          <p:cNvCxnSpPr>
            <a:stCxn id="20" idx="2"/>
            <a:endCxn id="21" idx="1"/>
          </p:cNvCxnSpPr>
          <p:nvPr/>
        </p:nvCxnSpPr>
        <p:spPr>
          <a:xfrm rot="16200000" flipH="1">
            <a:off x="381000" y="3962400"/>
            <a:ext cx="16764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0" idx="2"/>
            <a:endCxn id="23" idx="1"/>
          </p:cNvCxnSpPr>
          <p:nvPr/>
        </p:nvCxnSpPr>
        <p:spPr>
          <a:xfrm rot="16200000" flipH="1">
            <a:off x="-114300" y="4457700"/>
            <a:ext cx="26670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0" idx="2"/>
            <a:endCxn id="22" idx="1"/>
          </p:cNvCxnSpPr>
          <p:nvPr/>
        </p:nvCxnSpPr>
        <p:spPr>
          <a:xfrm rot="16200000" flipH="1">
            <a:off x="876300" y="3467100"/>
            <a:ext cx="685800" cy="304800"/>
          </a:xfrm>
          <a:prstGeom prst="bentConnector2">
            <a:avLst/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3"/>
            <a:endCxn id="6" idx="1"/>
          </p:cNvCxnSpPr>
          <p:nvPr/>
        </p:nvCxnSpPr>
        <p:spPr>
          <a:xfrm>
            <a:off x="65532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05200" y="2438400"/>
            <a:ext cx="1981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Front Door</a:t>
            </a:r>
            <a:endParaRPr lang="en-US" dirty="0"/>
          </a:p>
        </p:txBody>
      </p:sp>
      <p:cxnSp>
        <p:nvCxnSpPr>
          <p:cNvPr id="56" name="Elbow Connector 55"/>
          <p:cNvCxnSpPr>
            <a:stCxn id="4" idx="2"/>
            <a:endCxn id="51" idx="0"/>
          </p:cNvCxnSpPr>
          <p:nvPr/>
        </p:nvCxnSpPr>
        <p:spPr>
          <a:xfrm rot="5400000">
            <a:off x="4267200" y="2209800"/>
            <a:ext cx="4572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2"/>
            <a:endCxn id="18" idx="0"/>
          </p:cNvCxnSpPr>
          <p:nvPr/>
        </p:nvCxnSpPr>
        <p:spPr>
          <a:xfrm rot="16200000" flipH="1">
            <a:off x="4572000" y="3200400"/>
            <a:ext cx="1143000" cy="1295400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5" idx="1"/>
          </p:cNvCxnSpPr>
          <p:nvPr/>
        </p:nvCxnSpPr>
        <p:spPr>
          <a:xfrm>
            <a:off x="54864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1"/>
            <a:endCxn id="20" idx="3"/>
          </p:cNvCxnSpPr>
          <p:nvPr/>
        </p:nvCxnSpPr>
        <p:spPr>
          <a:xfrm rot="10800000">
            <a:off x="1981200" y="2857500"/>
            <a:ext cx="1524000" cy="15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8" idx="2"/>
            <a:endCxn id="72" idx="0"/>
          </p:cNvCxnSpPr>
          <p:nvPr/>
        </p:nvCxnSpPr>
        <p:spPr>
          <a:xfrm rot="5400000">
            <a:off x="3276600" y="3886200"/>
            <a:ext cx="13716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9" idx="2"/>
            <a:endCxn id="3" idx="4"/>
          </p:cNvCxnSpPr>
          <p:nvPr/>
        </p:nvCxnSpPr>
        <p:spPr>
          <a:xfrm rot="10800000">
            <a:off x="4572000" y="4876800"/>
            <a:ext cx="533400" cy="1588"/>
          </a:xfrm>
          <a:prstGeom prst="bentConnector3">
            <a:avLst>
              <a:gd name="adj1" fmla="val 50000"/>
            </a:avLst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62000" y="2209800"/>
            <a:ext cx="754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81400" y="28956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 rot="5400000">
            <a:off x="4876800" y="4724400"/>
            <a:ext cx="762000" cy="304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API</a:t>
            </a:r>
            <a:endParaRPr lang="en-US" sz="1200" dirty="0"/>
          </a:p>
        </p:txBody>
      </p:sp>
      <p:sp>
        <p:nvSpPr>
          <p:cNvPr id="43" name="Freeform 42"/>
          <p:cNvSpPr/>
          <p:nvPr/>
        </p:nvSpPr>
        <p:spPr>
          <a:xfrm>
            <a:off x="33051" y="1219200"/>
            <a:ext cx="9066882" cy="5410200"/>
          </a:xfrm>
          <a:custGeom>
            <a:avLst/>
            <a:gdLst>
              <a:gd name="connsiteX0" fmla="*/ 44067 w 9066882"/>
              <a:gd name="connsiteY0" fmla="*/ 33051 h 5629620"/>
              <a:gd name="connsiteX1" fmla="*/ 9066882 w 9066882"/>
              <a:gd name="connsiteY1" fmla="*/ 0 h 5629620"/>
              <a:gd name="connsiteX2" fmla="*/ 9055865 w 9066882"/>
              <a:gd name="connsiteY2" fmla="*/ 5629620 h 5629620"/>
              <a:gd name="connsiteX3" fmla="*/ 1795749 w 9066882"/>
              <a:gd name="connsiteY3" fmla="*/ 5618603 h 5629620"/>
              <a:gd name="connsiteX4" fmla="*/ 1795749 w 9066882"/>
              <a:gd name="connsiteY4" fmla="*/ 5387248 h 5629620"/>
              <a:gd name="connsiteX5" fmla="*/ 892366 w 9066882"/>
              <a:gd name="connsiteY5" fmla="*/ 5387248 h 5629620"/>
              <a:gd name="connsiteX6" fmla="*/ 903383 w 9066882"/>
              <a:gd name="connsiteY6" fmla="*/ 5045726 h 5629620"/>
              <a:gd name="connsiteX7" fmla="*/ 0 w 9066882"/>
              <a:gd name="connsiteY7" fmla="*/ 5056742 h 562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6882" h="5629620">
                <a:moveTo>
                  <a:pt x="44067" y="33051"/>
                </a:moveTo>
                <a:lnTo>
                  <a:pt x="9066882" y="0"/>
                </a:lnTo>
                <a:cubicBezTo>
                  <a:pt x="9063210" y="1876540"/>
                  <a:pt x="9059537" y="3753080"/>
                  <a:pt x="9055865" y="5629620"/>
                </a:cubicBezTo>
                <a:lnTo>
                  <a:pt x="1795749" y="5618603"/>
                </a:lnTo>
                <a:lnTo>
                  <a:pt x="1795749" y="5387248"/>
                </a:lnTo>
                <a:lnTo>
                  <a:pt x="892366" y="5387248"/>
                </a:lnTo>
                <a:lnTo>
                  <a:pt x="903383" y="5045726"/>
                </a:lnTo>
                <a:lnTo>
                  <a:pt x="0" y="5056742"/>
                </a:lnTo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196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762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. . .</a:t>
            </a:r>
            <a:endParaRPr lang="en-US" sz="2000" b="1" dirty="0"/>
          </a:p>
        </p:txBody>
      </p:sp>
      <p:cxnSp>
        <p:nvCxnSpPr>
          <p:cNvPr id="15" name="Elbow Connector 14"/>
          <p:cNvCxnSpPr>
            <a:stCxn id="6" idx="2"/>
            <a:endCxn id="8" idx="0"/>
          </p:cNvCxnSpPr>
          <p:nvPr/>
        </p:nvCxnSpPr>
        <p:spPr>
          <a:xfrm rot="16200000" flipH="1">
            <a:off x="79819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7258050" y="5238750"/>
            <a:ext cx="533400" cy="723900"/>
          </a:xfrm>
          <a:prstGeom prst="bentConnector3">
            <a:avLst>
              <a:gd name="adj1" fmla="val 50000"/>
            </a:avLst>
          </a:prstGeom>
          <a:ln w="12700" cmpd="sng"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553200" y="4267200"/>
            <a:ext cx="2590800" cy="25908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Execution 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Given a </a:t>
            </a:r>
            <a:r>
              <a:rPr lang="en-US" dirty="0" err="1" smtClean="0"/>
              <a:t>QueryPack</a:t>
            </a:r>
            <a:r>
              <a:rPr lang="en-US" dirty="0" smtClean="0"/>
              <a:t> with multiple structured annotations, find best and most-relevant results</a:t>
            </a:r>
          </a:p>
          <a:p>
            <a:r>
              <a:rPr lang="en-US" dirty="0" smtClean="0"/>
              <a:t>Return results for each category in </a:t>
            </a:r>
            <a:r>
              <a:rPr lang="en-US" dirty="0" err="1" smtClean="0"/>
              <a:t>ResultsPack</a:t>
            </a: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Distinction between matching, ranking and selection</a:t>
            </a:r>
          </a:p>
          <a:p>
            <a:pPr lvl="1"/>
            <a:r>
              <a:rPr lang="en-US" dirty="0" smtClean="0"/>
              <a:t>Users may not know the domain, much less the DB</a:t>
            </a:r>
          </a:p>
          <a:p>
            <a:pPr lvl="1"/>
            <a:r>
              <a:rPr lang="en-US" dirty="0" smtClean="0"/>
              <a:t>Must handle over-specified and ill-specified queries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Matching, Ranking &amp;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Matching</a:t>
            </a:r>
          </a:p>
          <a:p>
            <a:pPr lvl="1"/>
            <a:r>
              <a:rPr lang="en-US" dirty="0" smtClean="0"/>
              <a:t>Cannot always match the query exactly (</a:t>
            </a:r>
            <a:r>
              <a:rPr lang="en-US" dirty="0" err="1" smtClean="0"/>
              <a:t>samsung</a:t>
            </a:r>
            <a:r>
              <a:rPr lang="en-US" dirty="0" smtClean="0"/>
              <a:t> 50” </a:t>
            </a:r>
            <a:r>
              <a:rPr lang="en-US" dirty="0" err="1" smtClean="0"/>
              <a:t>lcd</a:t>
            </a:r>
            <a:r>
              <a:rPr lang="en-US" dirty="0" smtClean="0"/>
              <a:t> </a:t>
            </a:r>
            <a:r>
              <a:rPr lang="en-US" dirty="0" err="1" smtClean="0"/>
              <a:t>tv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Requires predicate relaxation (50” </a:t>
            </a:r>
            <a:r>
              <a:rPr lang="en-US" dirty="0" smtClean="0">
                <a:sym typeface="Wingdings" pitchFamily="2" charset="2"/>
              </a:rPr>
              <a:t> 48-52”, </a:t>
            </a:r>
            <a:r>
              <a:rPr lang="en-US" dirty="0" err="1" smtClean="0">
                <a:sym typeface="Wingdings" pitchFamily="2" charset="2"/>
              </a:rPr>
              <a:t>lcd</a:t>
            </a:r>
            <a:r>
              <a:rPr lang="en-US" dirty="0" smtClean="0">
                <a:sym typeface="Wingdings" pitchFamily="2" charset="2"/>
              </a:rPr>
              <a:t>  plasma, led)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Leverage user signals for relaxation of categorical values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Query has two components: text and structure</a:t>
            </a:r>
          </a:p>
          <a:p>
            <a:pPr lvl="1"/>
            <a:r>
              <a:rPr lang="en-US" dirty="0" smtClean="0"/>
              <a:t>Structured relevance should take precedence over textual</a:t>
            </a:r>
          </a:p>
          <a:p>
            <a:pPr lvl="1"/>
            <a:r>
              <a:rPr lang="en-US" dirty="0" smtClean="0"/>
              <a:t>Must also include domain relevance signals</a:t>
            </a:r>
          </a:p>
          <a:p>
            <a:r>
              <a:rPr lang="en-US" dirty="0" smtClean="0"/>
              <a:t>Selection / Re-ranking</a:t>
            </a:r>
          </a:p>
          <a:p>
            <a:pPr lvl="1"/>
            <a:r>
              <a:rPr lang="en-US" dirty="0" smtClean="0"/>
              <a:t>Among those top ranked results, it often helps to select those that represent diversity with regards to unspecified aspects</a:t>
            </a:r>
          </a:p>
          <a:p>
            <a:pPr lvl="1"/>
            <a:r>
              <a:rPr lang="en-US" dirty="0" smtClean="0"/>
              <a:t>Selection helps ensure users see variety of matching entities</a:t>
            </a:r>
          </a:p>
          <a:p>
            <a:pPr lvl="1"/>
            <a:r>
              <a:rPr lang="en-US" dirty="0" smtClean="0"/>
              <a:t>More engaging and potentially helps educate user on domain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Ranking components</a:t>
                </a:r>
              </a:p>
              <a:p>
                <a:pPr lvl="1"/>
                <a:r>
                  <a:rPr lang="en-US" dirty="0" smtClean="0"/>
                  <a:t>Text Relevance – </a:t>
                </a:r>
                <a:r>
                  <a:rPr lang="en-US" i="1" dirty="0" smtClean="0"/>
                  <a:t>TR(</a:t>
                </a:r>
                <a:r>
                  <a:rPr lang="en-US" i="1" dirty="0" err="1" smtClean="0"/>
                  <a:t>q,e</a:t>
                </a:r>
                <a:r>
                  <a:rPr lang="en-US" i="1" dirty="0" smtClean="0"/>
                  <a:t>)</a:t>
                </a:r>
              </a:p>
              <a:p>
                <a:pPr lvl="2"/>
                <a:r>
                  <a:rPr lang="en-US" dirty="0" smtClean="0"/>
                  <a:t> BM25F &amp; SPAN metrics over Brand, Category, Name, …</a:t>
                </a:r>
              </a:p>
              <a:p>
                <a:pPr lvl="1"/>
                <a:r>
                  <a:rPr lang="en-US" dirty="0" smtClean="0"/>
                  <a:t>Structure Relevance – </a:t>
                </a:r>
                <a:r>
                  <a:rPr lang="en-US" i="1" dirty="0" smtClean="0"/>
                  <a:t>SR(</a:t>
                </a:r>
                <a:r>
                  <a:rPr lang="en-US" i="1" dirty="0" err="1" smtClean="0"/>
                  <a:t>q,e</a:t>
                </a:r>
                <a:r>
                  <a:rPr lang="en-US" i="1" dirty="0" smtClean="0"/>
                  <a:t>)</a:t>
                </a:r>
              </a:p>
              <a:p>
                <a:pPr lvl="2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𝑞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𝑣𝑎𝑙𝑢𝑒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𝑣𝑎𝑙𝑢𝑒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𝑣𝑎𝑙𝑢𝑒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Domain Relevance – </a:t>
                </a:r>
                <a:r>
                  <a:rPr lang="en-US" i="1" dirty="0" smtClean="0"/>
                  <a:t>DR(e)</a:t>
                </a:r>
              </a:p>
              <a:p>
                <a:pPr lvl="2"/>
                <a:r>
                  <a:rPr lang="en-US" dirty="0" smtClean="0"/>
                  <a:t>Relevance of the entity to the domain, independent of query</a:t>
                </a:r>
              </a:p>
              <a:p>
                <a:pPr lvl="2"/>
                <a:r>
                  <a:rPr lang="en-US" dirty="0" smtClean="0"/>
                  <a:t># of reviews/offers, sales volume, page views, rating, …</a:t>
                </a:r>
              </a:p>
              <a:p>
                <a:r>
                  <a:rPr lang="en-US" dirty="0" smtClean="0"/>
                  <a:t>Ranking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𝑠𝑐𝑜𝑟𝑒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𝐷𝑅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𝑇𝑅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𝑆𝑅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3"/>
                <a:stretch>
                  <a:fillRect l="-1481" t="-254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CABF-63CE-408D-B767-EE85017D77B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Lincoln Demo (screenshots)</a:t>
            </a:r>
          </a:p>
          <a:p>
            <a:r>
              <a:rPr lang="en-US" dirty="0"/>
              <a:t>Lincoln System</a:t>
            </a:r>
          </a:p>
          <a:p>
            <a:pPr lvl="1"/>
            <a:r>
              <a:rPr lang="en-US" dirty="0"/>
              <a:t>Runtime overview</a:t>
            </a:r>
          </a:p>
          <a:p>
            <a:pPr lvl="1"/>
            <a:r>
              <a:rPr lang="en-US" dirty="0"/>
              <a:t>Query processing details</a:t>
            </a:r>
          </a:p>
          <a:p>
            <a:pPr lvl="1"/>
            <a:r>
              <a:rPr lang="en-US" b="1" i="1" dirty="0"/>
              <a:t>Catalog overview</a:t>
            </a:r>
          </a:p>
          <a:p>
            <a:r>
              <a:rPr lang="en-US" dirty="0" smtClean="0"/>
              <a:t>Extending Lincoln to the Web</a:t>
            </a:r>
          </a:p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0722" y="1650271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Delta computation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3096" y="1650271"/>
            <a:ext cx="1330910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Typing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3913860" y="3945445"/>
            <a:ext cx="1262450" cy="840489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Unmatched offers</a:t>
            </a:r>
          </a:p>
        </p:txBody>
      </p:sp>
      <p:cxnSp>
        <p:nvCxnSpPr>
          <p:cNvPr id="11" name="Straight Arrow Connector 10"/>
          <p:cNvCxnSpPr>
            <a:stCxn id="136" idx="3"/>
            <a:endCxn id="5" idx="1"/>
          </p:cNvCxnSpPr>
          <p:nvPr/>
        </p:nvCxnSpPr>
        <p:spPr>
          <a:xfrm>
            <a:off x="1415221" y="2010350"/>
            <a:ext cx="5055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9" idx="1"/>
          </p:cNvCxnSpPr>
          <p:nvPr/>
        </p:nvCxnSpPr>
        <p:spPr>
          <a:xfrm>
            <a:off x="3288874" y="2010350"/>
            <a:ext cx="6042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3" idx="2"/>
            <a:endCxn id="21" idx="1"/>
          </p:cNvCxnSpPr>
          <p:nvPr/>
        </p:nvCxnSpPr>
        <p:spPr>
          <a:xfrm flipH="1">
            <a:off x="6478723" y="2370428"/>
            <a:ext cx="1" cy="353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" idx="1"/>
            <a:endCxn id="10" idx="4"/>
          </p:cNvCxnSpPr>
          <p:nvPr/>
        </p:nvCxnSpPr>
        <p:spPr>
          <a:xfrm flipH="1" flipV="1">
            <a:off x="5176310" y="4365690"/>
            <a:ext cx="618338" cy="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23" idx="1"/>
          </p:cNvCxnSpPr>
          <p:nvPr/>
        </p:nvCxnSpPr>
        <p:spPr>
          <a:xfrm>
            <a:off x="5224006" y="2010350"/>
            <a:ext cx="5706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0722" y="2792590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Image Fetcher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5" idx="2"/>
            <a:endCxn id="18" idx="0"/>
          </p:cNvCxnSpPr>
          <p:nvPr/>
        </p:nvCxnSpPr>
        <p:spPr>
          <a:xfrm>
            <a:off x="2604798" y="2370428"/>
            <a:ext cx="0" cy="42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61009" y="2792590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Synthesis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5847497" y="2724310"/>
            <a:ext cx="1262451" cy="85671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Database</a:t>
            </a:r>
          </a:p>
        </p:txBody>
      </p:sp>
      <p:cxnSp>
        <p:nvCxnSpPr>
          <p:cNvPr id="22" name="Straight Arrow Connector 21"/>
          <p:cNvCxnSpPr>
            <a:stCxn id="10" idx="1"/>
            <a:endCxn id="20" idx="2"/>
          </p:cNvCxnSpPr>
          <p:nvPr/>
        </p:nvCxnSpPr>
        <p:spPr>
          <a:xfrm flipV="1">
            <a:off x="4545085" y="3512746"/>
            <a:ext cx="0" cy="432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94648" y="1650271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Classification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2"/>
          </p:cNvCxnSpPr>
          <p:nvPr/>
        </p:nvCxnSpPr>
        <p:spPr>
          <a:xfrm>
            <a:off x="5229161" y="3152668"/>
            <a:ext cx="618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23691" y="5281118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Delta computation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4648" y="4006102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Matching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>
            <a:stCxn id="138" idx="3"/>
            <a:endCxn id="26" idx="1"/>
          </p:cNvCxnSpPr>
          <p:nvPr/>
        </p:nvCxnSpPr>
        <p:spPr>
          <a:xfrm>
            <a:off x="1415221" y="5641197"/>
            <a:ext cx="5084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124" idx="1"/>
          </p:cNvCxnSpPr>
          <p:nvPr/>
        </p:nvCxnSpPr>
        <p:spPr>
          <a:xfrm>
            <a:off x="3291843" y="5641197"/>
            <a:ext cx="6012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4" idx="1"/>
            <a:endCxn id="29" idx="2"/>
          </p:cNvCxnSpPr>
          <p:nvPr/>
        </p:nvCxnSpPr>
        <p:spPr>
          <a:xfrm flipV="1">
            <a:off x="6478723" y="4726259"/>
            <a:ext cx="1" cy="486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3"/>
            <a:endCxn id="71" idx="1"/>
          </p:cNvCxnSpPr>
          <p:nvPr/>
        </p:nvCxnSpPr>
        <p:spPr>
          <a:xfrm>
            <a:off x="7162800" y="4366181"/>
            <a:ext cx="1121375" cy="846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Flowchart: Magnetic Disk 37"/>
          <p:cNvSpPr/>
          <p:nvPr/>
        </p:nvSpPr>
        <p:spPr>
          <a:xfrm>
            <a:off x="7652949" y="2709019"/>
            <a:ext cx="1262451" cy="85671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Price History</a:t>
            </a:r>
          </a:p>
        </p:txBody>
      </p:sp>
      <p:cxnSp>
        <p:nvCxnSpPr>
          <p:cNvPr id="44" name="Straight Arrow Connector 43"/>
          <p:cNvCxnSpPr>
            <a:stCxn id="26" idx="0"/>
            <a:endCxn id="18" idx="2"/>
          </p:cNvCxnSpPr>
          <p:nvPr/>
        </p:nvCxnSpPr>
        <p:spPr>
          <a:xfrm flipH="1" flipV="1">
            <a:off x="2604798" y="3512746"/>
            <a:ext cx="2969" cy="1768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94" idx="2"/>
          </p:cNvCxnSpPr>
          <p:nvPr/>
        </p:nvCxnSpPr>
        <p:spPr>
          <a:xfrm>
            <a:off x="5077192" y="5641197"/>
            <a:ext cx="7703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Flowchart: Magnetic Disk 70"/>
          <p:cNvSpPr/>
          <p:nvPr/>
        </p:nvSpPr>
        <p:spPr>
          <a:xfrm>
            <a:off x="7652949" y="5212462"/>
            <a:ext cx="1262451" cy="85746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Product-Offer Matches</a:t>
            </a:r>
          </a:p>
        </p:txBody>
      </p:sp>
      <p:sp>
        <p:nvSpPr>
          <p:cNvPr id="94" name="Flowchart: Magnetic Disk 93"/>
          <p:cNvSpPr/>
          <p:nvPr/>
        </p:nvSpPr>
        <p:spPr>
          <a:xfrm>
            <a:off x="5847497" y="5212464"/>
            <a:ext cx="1262451" cy="85746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Offer Database</a:t>
            </a:r>
          </a:p>
        </p:txBody>
      </p:sp>
      <p:cxnSp>
        <p:nvCxnSpPr>
          <p:cNvPr id="34" name="Straight Arrow Connector 33"/>
          <p:cNvCxnSpPr>
            <a:stCxn id="29" idx="3"/>
            <a:endCxn id="38" idx="3"/>
          </p:cNvCxnSpPr>
          <p:nvPr/>
        </p:nvCxnSpPr>
        <p:spPr>
          <a:xfrm flipV="1">
            <a:off x="7162800" y="3565735"/>
            <a:ext cx="1121375" cy="800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1" idx="3"/>
            <a:endCxn id="29" idx="0"/>
          </p:cNvCxnSpPr>
          <p:nvPr/>
        </p:nvCxnSpPr>
        <p:spPr>
          <a:xfrm>
            <a:off x="6478723" y="3581026"/>
            <a:ext cx="1" cy="425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3893096" y="5281119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Classification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Flowchart: Multidocument 135"/>
          <p:cNvSpPr/>
          <p:nvPr/>
        </p:nvSpPr>
        <p:spPr>
          <a:xfrm>
            <a:off x="196021" y="1403147"/>
            <a:ext cx="1219200" cy="1214406"/>
          </a:xfrm>
          <a:prstGeom prst="flowChartMultidocumen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alibri"/>
              </a:rPr>
              <a:t>Weekly Product Feeds</a:t>
            </a:r>
          </a:p>
        </p:txBody>
      </p:sp>
      <p:sp>
        <p:nvSpPr>
          <p:cNvPr id="138" name="Flowchart: Multidocument 137"/>
          <p:cNvSpPr/>
          <p:nvPr/>
        </p:nvSpPr>
        <p:spPr>
          <a:xfrm>
            <a:off x="196021" y="5033994"/>
            <a:ext cx="1219200" cy="1214406"/>
          </a:xfrm>
          <a:prstGeom prst="flowChartMultidocumen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Daily Offer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Feeds</a:t>
            </a:r>
          </a:p>
        </p:txBody>
      </p:sp>
      <p:sp>
        <p:nvSpPr>
          <p:cNvPr id="140" name="Title 1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Catalog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0722" y="1650271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Delta computation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3096" y="1650271"/>
            <a:ext cx="1330910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Typing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3913860" y="3945445"/>
            <a:ext cx="1262450" cy="840489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Unmatched offers</a:t>
            </a:r>
          </a:p>
        </p:txBody>
      </p:sp>
      <p:cxnSp>
        <p:nvCxnSpPr>
          <p:cNvPr id="11" name="Straight Arrow Connector 10"/>
          <p:cNvCxnSpPr>
            <a:stCxn id="136" idx="3"/>
            <a:endCxn id="5" idx="1"/>
          </p:cNvCxnSpPr>
          <p:nvPr/>
        </p:nvCxnSpPr>
        <p:spPr>
          <a:xfrm>
            <a:off x="1415221" y="2010350"/>
            <a:ext cx="5055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9" idx="1"/>
          </p:cNvCxnSpPr>
          <p:nvPr/>
        </p:nvCxnSpPr>
        <p:spPr>
          <a:xfrm>
            <a:off x="3288874" y="2010350"/>
            <a:ext cx="6042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3" idx="2"/>
            <a:endCxn id="21" idx="1"/>
          </p:cNvCxnSpPr>
          <p:nvPr/>
        </p:nvCxnSpPr>
        <p:spPr>
          <a:xfrm flipH="1">
            <a:off x="6478723" y="2370428"/>
            <a:ext cx="1" cy="353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" idx="1"/>
            <a:endCxn id="10" idx="4"/>
          </p:cNvCxnSpPr>
          <p:nvPr/>
        </p:nvCxnSpPr>
        <p:spPr>
          <a:xfrm flipH="1" flipV="1">
            <a:off x="5176310" y="4365690"/>
            <a:ext cx="618338" cy="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23" idx="1"/>
          </p:cNvCxnSpPr>
          <p:nvPr/>
        </p:nvCxnSpPr>
        <p:spPr>
          <a:xfrm>
            <a:off x="5224006" y="2010350"/>
            <a:ext cx="5706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0722" y="2792590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Image Fetcher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5" idx="2"/>
            <a:endCxn id="18" idx="0"/>
          </p:cNvCxnSpPr>
          <p:nvPr/>
        </p:nvCxnSpPr>
        <p:spPr>
          <a:xfrm>
            <a:off x="2604798" y="2370428"/>
            <a:ext cx="0" cy="42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61009" y="2792590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alibri"/>
              </a:rPr>
              <a:t>Product Synthesis</a:t>
            </a:r>
          </a:p>
        </p:txBody>
      </p:sp>
      <p:sp>
        <p:nvSpPr>
          <p:cNvPr id="21" name="Flowchart: Magnetic Disk 20"/>
          <p:cNvSpPr/>
          <p:nvPr/>
        </p:nvSpPr>
        <p:spPr>
          <a:xfrm>
            <a:off x="5847497" y="2724310"/>
            <a:ext cx="1262451" cy="85671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Database</a:t>
            </a:r>
          </a:p>
        </p:txBody>
      </p:sp>
      <p:cxnSp>
        <p:nvCxnSpPr>
          <p:cNvPr id="22" name="Straight Arrow Connector 21"/>
          <p:cNvCxnSpPr>
            <a:stCxn id="10" idx="1"/>
            <a:endCxn id="20" idx="2"/>
          </p:cNvCxnSpPr>
          <p:nvPr/>
        </p:nvCxnSpPr>
        <p:spPr>
          <a:xfrm flipV="1">
            <a:off x="4545085" y="3512746"/>
            <a:ext cx="0" cy="432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94648" y="1650271"/>
            <a:ext cx="1368152" cy="72015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/>
              </a:rPr>
              <a:t>Classification</a:t>
            </a:r>
          </a:p>
        </p:txBody>
      </p:sp>
      <p:cxnSp>
        <p:nvCxnSpPr>
          <p:cNvPr id="24" name="Straight Arrow Connector 23"/>
          <p:cNvCxnSpPr>
            <a:stCxn id="20" idx="3"/>
            <a:endCxn id="21" idx="2"/>
          </p:cNvCxnSpPr>
          <p:nvPr/>
        </p:nvCxnSpPr>
        <p:spPr>
          <a:xfrm>
            <a:off x="5229161" y="3152668"/>
            <a:ext cx="618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23691" y="5281118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Delta computation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4648" y="4006102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alibri"/>
              </a:rPr>
              <a:t>Matching</a:t>
            </a:r>
          </a:p>
        </p:txBody>
      </p:sp>
      <p:cxnSp>
        <p:nvCxnSpPr>
          <p:cNvPr id="31" name="Straight Arrow Connector 30"/>
          <p:cNvCxnSpPr>
            <a:stCxn id="138" idx="3"/>
            <a:endCxn id="26" idx="1"/>
          </p:cNvCxnSpPr>
          <p:nvPr/>
        </p:nvCxnSpPr>
        <p:spPr>
          <a:xfrm>
            <a:off x="1415221" y="5641197"/>
            <a:ext cx="5084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124" idx="1"/>
          </p:cNvCxnSpPr>
          <p:nvPr/>
        </p:nvCxnSpPr>
        <p:spPr>
          <a:xfrm>
            <a:off x="3291843" y="5641197"/>
            <a:ext cx="6012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4" idx="1"/>
            <a:endCxn id="29" idx="2"/>
          </p:cNvCxnSpPr>
          <p:nvPr/>
        </p:nvCxnSpPr>
        <p:spPr>
          <a:xfrm flipV="1">
            <a:off x="6478723" y="4726259"/>
            <a:ext cx="1" cy="486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3"/>
            <a:endCxn id="71" idx="1"/>
          </p:cNvCxnSpPr>
          <p:nvPr/>
        </p:nvCxnSpPr>
        <p:spPr>
          <a:xfrm>
            <a:off x="7162800" y="4366181"/>
            <a:ext cx="1121375" cy="846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Flowchart: Magnetic Disk 37"/>
          <p:cNvSpPr/>
          <p:nvPr/>
        </p:nvSpPr>
        <p:spPr>
          <a:xfrm>
            <a:off x="7652949" y="2709019"/>
            <a:ext cx="1262451" cy="85671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Price History</a:t>
            </a:r>
          </a:p>
        </p:txBody>
      </p:sp>
      <p:cxnSp>
        <p:nvCxnSpPr>
          <p:cNvPr id="44" name="Straight Arrow Connector 43"/>
          <p:cNvCxnSpPr>
            <a:stCxn id="26" idx="0"/>
            <a:endCxn id="18" idx="2"/>
          </p:cNvCxnSpPr>
          <p:nvPr/>
        </p:nvCxnSpPr>
        <p:spPr>
          <a:xfrm flipH="1" flipV="1">
            <a:off x="2604798" y="3512746"/>
            <a:ext cx="2969" cy="1768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94" idx="2"/>
          </p:cNvCxnSpPr>
          <p:nvPr/>
        </p:nvCxnSpPr>
        <p:spPr>
          <a:xfrm>
            <a:off x="5077192" y="5641197"/>
            <a:ext cx="7703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Flowchart: Magnetic Disk 70"/>
          <p:cNvSpPr/>
          <p:nvPr/>
        </p:nvSpPr>
        <p:spPr>
          <a:xfrm>
            <a:off x="7652949" y="5212462"/>
            <a:ext cx="1262451" cy="85746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Product-Offer Matches</a:t>
            </a:r>
          </a:p>
        </p:txBody>
      </p:sp>
      <p:sp>
        <p:nvSpPr>
          <p:cNvPr id="94" name="Flowchart: Magnetic Disk 93"/>
          <p:cNvSpPr/>
          <p:nvPr/>
        </p:nvSpPr>
        <p:spPr>
          <a:xfrm>
            <a:off x="5847497" y="5212464"/>
            <a:ext cx="1262451" cy="85746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Offer Database</a:t>
            </a:r>
          </a:p>
        </p:txBody>
      </p:sp>
      <p:cxnSp>
        <p:nvCxnSpPr>
          <p:cNvPr id="34" name="Straight Arrow Connector 33"/>
          <p:cNvCxnSpPr>
            <a:stCxn id="29" idx="3"/>
            <a:endCxn id="38" idx="3"/>
          </p:cNvCxnSpPr>
          <p:nvPr/>
        </p:nvCxnSpPr>
        <p:spPr>
          <a:xfrm flipV="1">
            <a:off x="7162800" y="3565735"/>
            <a:ext cx="1121375" cy="800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1" idx="3"/>
            <a:endCxn id="29" idx="0"/>
          </p:cNvCxnSpPr>
          <p:nvPr/>
        </p:nvCxnSpPr>
        <p:spPr>
          <a:xfrm>
            <a:off x="6478723" y="3581026"/>
            <a:ext cx="1" cy="425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3893096" y="5281119"/>
            <a:ext cx="1368152" cy="7201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/>
              </a:rPr>
              <a:t>Classification</a:t>
            </a:r>
          </a:p>
        </p:txBody>
      </p:sp>
      <p:sp>
        <p:nvSpPr>
          <p:cNvPr id="136" name="Flowchart: Multidocument 135"/>
          <p:cNvSpPr/>
          <p:nvPr/>
        </p:nvSpPr>
        <p:spPr>
          <a:xfrm>
            <a:off x="196021" y="1403147"/>
            <a:ext cx="1219200" cy="1214406"/>
          </a:xfrm>
          <a:prstGeom prst="flowChartMultidocumen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alibri"/>
              </a:rPr>
              <a:t>Weekly Product Feeds</a:t>
            </a:r>
          </a:p>
        </p:txBody>
      </p:sp>
      <p:sp>
        <p:nvSpPr>
          <p:cNvPr id="138" name="Flowchart: Multidocument 137"/>
          <p:cNvSpPr/>
          <p:nvPr/>
        </p:nvSpPr>
        <p:spPr>
          <a:xfrm>
            <a:off x="196021" y="5033994"/>
            <a:ext cx="1219200" cy="1214406"/>
          </a:xfrm>
          <a:prstGeom prst="flowChartMultidocumen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Daily Offer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Feeds</a:t>
            </a:r>
          </a:p>
        </p:txBody>
      </p:sp>
      <p:sp>
        <p:nvSpPr>
          <p:cNvPr id="140" name="Title 1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Catalog Overview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92069" y="1565658"/>
            <a:ext cx="3200400" cy="3403704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Classification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4469" y="2099058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Classifies new offers and products to the taxonomy, leveraging title text, source taxonomy &amp; image similarity.</a:t>
            </a:r>
          </a:p>
          <a:p>
            <a:endParaRPr lang="en-US" b="1" dirty="0"/>
          </a:p>
          <a:p>
            <a:r>
              <a:rPr lang="en-US" b="1" dirty="0"/>
              <a:t>Citations: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TKDE’10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ICDM’11</a:t>
            </a:r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817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0722" y="1650271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Delta computation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3096" y="1650271"/>
            <a:ext cx="1330910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Typing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3913860" y="3945445"/>
            <a:ext cx="1262450" cy="840489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Unmatched offers</a:t>
            </a:r>
          </a:p>
        </p:txBody>
      </p:sp>
      <p:cxnSp>
        <p:nvCxnSpPr>
          <p:cNvPr id="11" name="Straight Arrow Connector 10"/>
          <p:cNvCxnSpPr>
            <a:stCxn id="136" idx="3"/>
            <a:endCxn id="5" idx="1"/>
          </p:cNvCxnSpPr>
          <p:nvPr/>
        </p:nvCxnSpPr>
        <p:spPr>
          <a:xfrm>
            <a:off x="1415221" y="2010350"/>
            <a:ext cx="5055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9" idx="1"/>
          </p:cNvCxnSpPr>
          <p:nvPr/>
        </p:nvCxnSpPr>
        <p:spPr>
          <a:xfrm>
            <a:off x="3288874" y="2010350"/>
            <a:ext cx="6042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3" idx="2"/>
            <a:endCxn id="21" idx="1"/>
          </p:cNvCxnSpPr>
          <p:nvPr/>
        </p:nvCxnSpPr>
        <p:spPr>
          <a:xfrm flipH="1">
            <a:off x="6478723" y="2370428"/>
            <a:ext cx="1" cy="353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" idx="1"/>
            <a:endCxn id="10" idx="4"/>
          </p:cNvCxnSpPr>
          <p:nvPr/>
        </p:nvCxnSpPr>
        <p:spPr>
          <a:xfrm flipH="1" flipV="1">
            <a:off x="5176310" y="4365690"/>
            <a:ext cx="618338" cy="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23" idx="1"/>
          </p:cNvCxnSpPr>
          <p:nvPr/>
        </p:nvCxnSpPr>
        <p:spPr>
          <a:xfrm>
            <a:off x="5224006" y="2010350"/>
            <a:ext cx="5706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0722" y="2792590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Image Fetcher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5" idx="2"/>
            <a:endCxn id="18" idx="0"/>
          </p:cNvCxnSpPr>
          <p:nvPr/>
        </p:nvCxnSpPr>
        <p:spPr>
          <a:xfrm>
            <a:off x="2604798" y="2370428"/>
            <a:ext cx="0" cy="42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61009" y="2792590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Synthesis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5847497" y="2724310"/>
            <a:ext cx="1262451" cy="85671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Database</a:t>
            </a:r>
          </a:p>
        </p:txBody>
      </p:sp>
      <p:cxnSp>
        <p:nvCxnSpPr>
          <p:cNvPr id="22" name="Straight Arrow Connector 21"/>
          <p:cNvCxnSpPr>
            <a:stCxn id="10" idx="1"/>
            <a:endCxn id="20" idx="2"/>
          </p:cNvCxnSpPr>
          <p:nvPr/>
        </p:nvCxnSpPr>
        <p:spPr>
          <a:xfrm flipV="1">
            <a:off x="4545085" y="3512746"/>
            <a:ext cx="0" cy="432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94648" y="1650271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Classification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2"/>
          </p:cNvCxnSpPr>
          <p:nvPr/>
        </p:nvCxnSpPr>
        <p:spPr>
          <a:xfrm>
            <a:off x="5229161" y="3152668"/>
            <a:ext cx="618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23691" y="5281118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Delta computation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4648" y="4006102"/>
            <a:ext cx="1368152" cy="72015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/>
              </a:rPr>
              <a:t>Matching</a:t>
            </a:r>
            <a:endParaRPr lang="en-US" sz="1050" b="1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>
            <a:stCxn id="138" idx="3"/>
            <a:endCxn id="26" idx="1"/>
          </p:cNvCxnSpPr>
          <p:nvPr/>
        </p:nvCxnSpPr>
        <p:spPr>
          <a:xfrm>
            <a:off x="1415221" y="5641197"/>
            <a:ext cx="5084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124" idx="1"/>
          </p:cNvCxnSpPr>
          <p:nvPr/>
        </p:nvCxnSpPr>
        <p:spPr>
          <a:xfrm>
            <a:off x="3291843" y="5641197"/>
            <a:ext cx="6012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4" idx="1"/>
            <a:endCxn id="29" idx="2"/>
          </p:cNvCxnSpPr>
          <p:nvPr/>
        </p:nvCxnSpPr>
        <p:spPr>
          <a:xfrm flipV="1">
            <a:off x="6478723" y="4726259"/>
            <a:ext cx="1" cy="486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3"/>
            <a:endCxn id="71" idx="1"/>
          </p:cNvCxnSpPr>
          <p:nvPr/>
        </p:nvCxnSpPr>
        <p:spPr>
          <a:xfrm>
            <a:off x="7162800" y="4366181"/>
            <a:ext cx="1121375" cy="846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Flowchart: Magnetic Disk 37"/>
          <p:cNvSpPr/>
          <p:nvPr/>
        </p:nvSpPr>
        <p:spPr>
          <a:xfrm>
            <a:off x="7652949" y="2709019"/>
            <a:ext cx="1262451" cy="85671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Price History</a:t>
            </a:r>
          </a:p>
        </p:txBody>
      </p:sp>
      <p:cxnSp>
        <p:nvCxnSpPr>
          <p:cNvPr id="44" name="Straight Arrow Connector 43"/>
          <p:cNvCxnSpPr>
            <a:stCxn id="26" idx="0"/>
            <a:endCxn id="18" idx="2"/>
          </p:cNvCxnSpPr>
          <p:nvPr/>
        </p:nvCxnSpPr>
        <p:spPr>
          <a:xfrm flipH="1" flipV="1">
            <a:off x="2604798" y="3512746"/>
            <a:ext cx="2969" cy="1768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94" idx="2"/>
          </p:cNvCxnSpPr>
          <p:nvPr/>
        </p:nvCxnSpPr>
        <p:spPr>
          <a:xfrm>
            <a:off x="5077192" y="5641197"/>
            <a:ext cx="7703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Flowchart: Magnetic Disk 70"/>
          <p:cNvSpPr/>
          <p:nvPr/>
        </p:nvSpPr>
        <p:spPr>
          <a:xfrm>
            <a:off x="7652949" y="5212462"/>
            <a:ext cx="1262451" cy="85746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Product-Offer Matches</a:t>
            </a:r>
          </a:p>
        </p:txBody>
      </p:sp>
      <p:sp>
        <p:nvSpPr>
          <p:cNvPr id="94" name="Flowchart: Magnetic Disk 93"/>
          <p:cNvSpPr/>
          <p:nvPr/>
        </p:nvSpPr>
        <p:spPr>
          <a:xfrm>
            <a:off x="5847497" y="5212464"/>
            <a:ext cx="1262451" cy="85746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Offer Database</a:t>
            </a:r>
          </a:p>
        </p:txBody>
      </p:sp>
      <p:cxnSp>
        <p:nvCxnSpPr>
          <p:cNvPr id="34" name="Straight Arrow Connector 33"/>
          <p:cNvCxnSpPr>
            <a:stCxn id="29" idx="3"/>
            <a:endCxn id="38" idx="3"/>
          </p:cNvCxnSpPr>
          <p:nvPr/>
        </p:nvCxnSpPr>
        <p:spPr>
          <a:xfrm flipV="1">
            <a:off x="7162800" y="3565735"/>
            <a:ext cx="1121375" cy="800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1" idx="3"/>
            <a:endCxn id="29" idx="0"/>
          </p:cNvCxnSpPr>
          <p:nvPr/>
        </p:nvCxnSpPr>
        <p:spPr>
          <a:xfrm>
            <a:off x="6478723" y="3581026"/>
            <a:ext cx="1" cy="425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3893096" y="5281119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Classification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Flowchart: Multidocument 135"/>
          <p:cNvSpPr/>
          <p:nvPr/>
        </p:nvSpPr>
        <p:spPr>
          <a:xfrm>
            <a:off x="196021" y="1403147"/>
            <a:ext cx="1219200" cy="1214406"/>
          </a:xfrm>
          <a:prstGeom prst="flowChartMultidocumen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alibri"/>
              </a:rPr>
              <a:t>Weekly Product Feeds</a:t>
            </a:r>
          </a:p>
        </p:txBody>
      </p:sp>
      <p:sp>
        <p:nvSpPr>
          <p:cNvPr id="138" name="Flowchart: Multidocument 137"/>
          <p:cNvSpPr/>
          <p:nvPr/>
        </p:nvSpPr>
        <p:spPr>
          <a:xfrm>
            <a:off x="196021" y="5033994"/>
            <a:ext cx="1219200" cy="1214406"/>
          </a:xfrm>
          <a:prstGeom prst="flowChartMultidocumen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Daily Offer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Feeds</a:t>
            </a:r>
          </a:p>
        </p:txBody>
      </p:sp>
      <p:sp>
        <p:nvSpPr>
          <p:cNvPr id="140" name="Title 1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Catalog Overview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92069" y="1565658"/>
            <a:ext cx="3200400" cy="4149342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Offer Matching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4469" y="2099058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Matches offers to structured product records, leveraging implicit structure in offer titles.  Category-specific scoring model determines most likely interpretation of structure</a:t>
            </a:r>
          </a:p>
          <a:p>
            <a:endParaRPr lang="en-US" dirty="0"/>
          </a:p>
          <a:p>
            <a:r>
              <a:rPr lang="en-US" b="1" dirty="0"/>
              <a:t>Citations: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KDD’11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MAPREDUCE’11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245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992221" y="3531140"/>
            <a:ext cx="7128522" cy="2984004"/>
            <a:chOff x="992221" y="3531140"/>
            <a:chExt cx="7128522" cy="2984004"/>
          </a:xfrm>
        </p:grpSpPr>
        <p:pic>
          <p:nvPicPr>
            <p:cNvPr id="860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2221" y="3531140"/>
              <a:ext cx="6838342" cy="2984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2780364" y="5499276"/>
              <a:ext cx="3929090" cy="4286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595257" y="6065333"/>
              <a:ext cx="2525486" cy="4286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282103" y="4270442"/>
            <a:ext cx="8705444" cy="2277083"/>
            <a:chOff x="282103" y="4270442"/>
            <a:chExt cx="8705444" cy="2277083"/>
          </a:xfrm>
        </p:grpSpPr>
        <p:pic>
          <p:nvPicPr>
            <p:cNvPr id="860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1747" y="4337725"/>
              <a:ext cx="8305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>
            <a:xfrm>
              <a:off x="282103" y="4270442"/>
              <a:ext cx="3979224" cy="58365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3794" y="123453"/>
            <a:ext cx="7407530" cy="3215892"/>
            <a:chOff x="633794" y="123453"/>
            <a:chExt cx="7407530" cy="321589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342" y="123453"/>
              <a:ext cx="7319982" cy="321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Oval 3"/>
            <p:cNvSpPr/>
            <p:nvPr/>
          </p:nvSpPr>
          <p:spPr>
            <a:xfrm>
              <a:off x="633794" y="1329353"/>
              <a:ext cx="3929090" cy="4286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4229" y="2689697"/>
            <a:ext cx="7724971" cy="30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910011" y="3954286"/>
            <a:ext cx="1225685" cy="1332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31807" y="4100209"/>
            <a:ext cx="5680952" cy="10311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0722" y="1650271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Delta computation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3096" y="1650271"/>
            <a:ext cx="1330910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Typing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3913860" y="3945445"/>
            <a:ext cx="1262450" cy="840489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Unmatched offers</a:t>
            </a:r>
          </a:p>
        </p:txBody>
      </p:sp>
      <p:cxnSp>
        <p:nvCxnSpPr>
          <p:cNvPr id="11" name="Straight Arrow Connector 10"/>
          <p:cNvCxnSpPr>
            <a:stCxn id="136" idx="3"/>
            <a:endCxn id="5" idx="1"/>
          </p:cNvCxnSpPr>
          <p:nvPr/>
        </p:nvCxnSpPr>
        <p:spPr>
          <a:xfrm>
            <a:off x="1415221" y="2010350"/>
            <a:ext cx="5055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9" idx="1"/>
          </p:cNvCxnSpPr>
          <p:nvPr/>
        </p:nvCxnSpPr>
        <p:spPr>
          <a:xfrm>
            <a:off x="3288874" y="2010350"/>
            <a:ext cx="6042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3" idx="2"/>
            <a:endCxn id="21" idx="1"/>
          </p:cNvCxnSpPr>
          <p:nvPr/>
        </p:nvCxnSpPr>
        <p:spPr>
          <a:xfrm flipH="1">
            <a:off x="6478723" y="2370428"/>
            <a:ext cx="1" cy="353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" idx="1"/>
            <a:endCxn id="10" idx="4"/>
          </p:cNvCxnSpPr>
          <p:nvPr/>
        </p:nvCxnSpPr>
        <p:spPr>
          <a:xfrm flipH="1" flipV="1">
            <a:off x="5176310" y="4365690"/>
            <a:ext cx="618338" cy="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23" idx="1"/>
          </p:cNvCxnSpPr>
          <p:nvPr/>
        </p:nvCxnSpPr>
        <p:spPr>
          <a:xfrm>
            <a:off x="5224006" y="2010350"/>
            <a:ext cx="5706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0722" y="2792590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Image Fetcher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5" idx="2"/>
            <a:endCxn id="18" idx="0"/>
          </p:cNvCxnSpPr>
          <p:nvPr/>
        </p:nvCxnSpPr>
        <p:spPr>
          <a:xfrm>
            <a:off x="2604798" y="2370428"/>
            <a:ext cx="0" cy="42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61009" y="2792590"/>
            <a:ext cx="1368152" cy="7201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/>
              </a:rPr>
              <a:t>Product Synthesis</a:t>
            </a:r>
          </a:p>
        </p:txBody>
      </p:sp>
      <p:sp>
        <p:nvSpPr>
          <p:cNvPr id="21" name="Flowchart: Magnetic Disk 20"/>
          <p:cNvSpPr/>
          <p:nvPr/>
        </p:nvSpPr>
        <p:spPr>
          <a:xfrm>
            <a:off x="5847497" y="2724310"/>
            <a:ext cx="1262451" cy="85671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Database</a:t>
            </a:r>
          </a:p>
        </p:txBody>
      </p:sp>
      <p:cxnSp>
        <p:nvCxnSpPr>
          <p:cNvPr id="22" name="Straight Arrow Connector 21"/>
          <p:cNvCxnSpPr>
            <a:stCxn id="10" idx="1"/>
            <a:endCxn id="20" idx="2"/>
          </p:cNvCxnSpPr>
          <p:nvPr/>
        </p:nvCxnSpPr>
        <p:spPr>
          <a:xfrm flipV="1">
            <a:off x="4545085" y="3512746"/>
            <a:ext cx="0" cy="432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94648" y="1650271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Classification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2"/>
          </p:cNvCxnSpPr>
          <p:nvPr/>
        </p:nvCxnSpPr>
        <p:spPr>
          <a:xfrm>
            <a:off x="5229161" y="3152668"/>
            <a:ext cx="618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23691" y="5281118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Delta computation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4648" y="4006102"/>
            <a:ext cx="1368152" cy="7201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alibri"/>
              </a:rPr>
              <a:t>Matching</a:t>
            </a:r>
          </a:p>
        </p:txBody>
      </p:sp>
      <p:cxnSp>
        <p:nvCxnSpPr>
          <p:cNvPr id="31" name="Straight Arrow Connector 30"/>
          <p:cNvCxnSpPr>
            <a:stCxn id="138" idx="3"/>
            <a:endCxn id="26" idx="1"/>
          </p:cNvCxnSpPr>
          <p:nvPr/>
        </p:nvCxnSpPr>
        <p:spPr>
          <a:xfrm>
            <a:off x="1415221" y="5641197"/>
            <a:ext cx="5084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124" idx="1"/>
          </p:cNvCxnSpPr>
          <p:nvPr/>
        </p:nvCxnSpPr>
        <p:spPr>
          <a:xfrm>
            <a:off x="3291843" y="5641197"/>
            <a:ext cx="6012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4" idx="1"/>
            <a:endCxn id="29" idx="2"/>
          </p:cNvCxnSpPr>
          <p:nvPr/>
        </p:nvCxnSpPr>
        <p:spPr>
          <a:xfrm flipV="1">
            <a:off x="6478723" y="4726259"/>
            <a:ext cx="1" cy="486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3"/>
            <a:endCxn id="71" idx="1"/>
          </p:cNvCxnSpPr>
          <p:nvPr/>
        </p:nvCxnSpPr>
        <p:spPr>
          <a:xfrm>
            <a:off x="7162800" y="4366181"/>
            <a:ext cx="1121375" cy="846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Flowchart: Magnetic Disk 37"/>
          <p:cNvSpPr/>
          <p:nvPr/>
        </p:nvSpPr>
        <p:spPr>
          <a:xfrm>
            <a:off x="7652949" y="2709019"/>
            <a:ext cx="1262451" cy="85671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 Price History</a:t>
            </a:r>
          </a:p>
        </p:txBody>
      </p:sp>
      <p:cxnSp>
        <p:nvCxnSpPr>
          <p:cNvPr id="44" name="Straight Arrow Connector 43"/>
          <p:cNvCxnSpPr>
            <a:stCxn id="26" idx="0"/>
            <a:endCxn id="18" idx="2"/>
          </p:cNvCxnSpPr>
          <p:nvPr/>
        </p:nvCxnSpPr>
        <p:spPr>
          <a:xfrm flipH="1" flipV="1">
            <a:off x="2604798" y="3512746"/>
            <a:ext cx="2969" cy="1768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94" idx="2"/>
          </p:cNvCxnSpPr>
          <p:nvPr/>
        </p:nvCxnSpPr>
        <p:spPr>
          <a:xfrm>
            <a:off x="5077192" y="5641197"/>
            <a:ext cx="7703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Flowchart: Magnetic Disk 70"/>
          <p:cNvSpPr/>
          <p:nvPr/>
        </p:nvSpPr>
        <p:spPr>
          <a:xfrm>
            <a:off x="7652949" y="5212462"/>
            <a:ext cx="1262451" cy="85746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Product-Offer Matches</a:t>
            </a:r>
          </a:p>
        </p:txBody>
      </p:sp>
      <p:sp>
        <p:nvSpPr>
          <p:cNvPr id="94" name="Flowchart: Magnetic Disk 93"/>
          <p:cNvSpPr/>
          <p:nvPr/>
        </p:nvSpPr>
        <p:spPr>
          <a:xfrm>
            <a:off x="5847497" y="5212464"/>
            <a:ext cx="1262451" cy="85746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Offer Database</a:t>
            </a:r>
          </a:p>
        </p:txBody>
      </p:sp>
      <p:cxnSp>
        <p:nvCxnSpPr>
          <p:cNvPr id="34" name="Straight Arrow Connector 33"/>
          <p:cNvCxnSpPr>
            <a:stCxn id="29" idx="3"/>
            <a:endCxn id="38" idx="3"/>
          </p:cNvCxnSpPr>
          <p:nvPr/>
        </p:nvCxnSpPr>
        <p:spPr>
          <a:xfrm flipV="1">
            <a:off x="7162800" y="3565735"/>
            <a:ext cx="1121375" cy="800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1" idx="3"/>
            <a:endCxn id="29" idx="0"/>
          </p:cNvCxnSpPr>
          <p:nvPr/>
        </p:nvCxnSpPr>
        <p:spPr>
          <a:xfrm>
            <a:off x="6478723" y="3581026"/>
            <a:ext cx="1" cy="425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3893096" y="5281119"/>
            <a:ext cx="1368152" cy="7201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Classification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Flowchart: Multidocument 135"/>
          <p:cNvSpPr/>
          <p:nvPr/>
        </p:nvSpPr>
        <p:spPr>
          <a:xfrm>
            <a:off x="196021" y="1403147"/>
            <a:ext cx="1219200" cy="1214406"/>
          </a:xfrm>
          <a:prstGeom prst="flowChartMultidocumen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alibri"/>
              </a:rPr>
              <a:t>Weekly Product Feeds</a:t>
            </a:r>
          </a:p>
        </p:txBody>
      </p:sp>
      <p:sp>
        <p:nvSpPr>
          <p:cNvPr id="138" name="Flowchart: Multidocument 137"/>
          <p:cNvSpPr/>
          <p:nvPr/>
        </p:nvSpPr>
        <p:spPr>
          <a:xfrm>
            <a:off x="196021" y="5033994"/>
            <a:ext cx="1219200" cy="1214406"/>
          </a:xfrm>
          <a:prstGeom prst="flowChartMultidocumen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Daily Offer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Feeds</a:t>
            </a:r>
          </a:p>
        </p:txBody>
      </p:sp>
      <p:sp>
        <p:nvSpPr>
          <p:cNvPr id="140" name="Title 1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Catalog Overview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92069" y="1565657"/>
            <a:ext cx="3200400" cy="4075537"/>
          </a:xfrm>
          <a:prstGeom prst="rect">
            <a:avLst/>
          </a:prstGeom>
          <a:solidFill>
            <a:srgbClr val="FD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Product Synthesis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4469" y="2099058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Clusters unmatched offers and extracts a structured product record from each cluster.  Leverages the structured HTML pages from the merchant URLs.</a:t>
            </a:r>
          </a:p>
          <a:p>
            <a:endParaRPr lang="en-US" b="1" dirty="0"/>
          </a:p>
          <a:p>
            <a:r>
              <a:rPr lang="en-US" b="1" dirty="0"/>
              <a:t>Citations: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WWW’11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VLDB’11</a:t>
            </a:r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516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Lincoln Demo (screenshots)</a:t>
            </a:r>
          </a:p>
          <a:p>
            <a:r>
              <a:rPr lang="en-US" dirty="0"/>
              <a:t>Lincoln System</a:t>
            </a:r>
          </a:p>
          <a:p>
            <a:pPr lvl="1"/>
            <a:r>
              <a:rPr lang="en-US" dirty="0"/>
              <a:t>Runtime overview</a:t>
            </a:r>
          </a:p>
          <a:p>
            <a:pPr lvl="1"/>
            <a:r>
              <a:rPr lang="en-US" dirty="0"/>
              <a:t>Query processing details</a:t>
            </a:r>
          </a:p>
          <a:p>
            <a:pPr lvl="1"/>
            <a:r>
              <a:rPr lang="en-US" dirty="0"/>
              <a:t>Catalog overview</a:t>
            </a:r>
          </a:p>
          <a:p>
            <a:r>
              <a:rPr lang="en-US" b="1" i="1" dirty="0" smtClean="0"/>
              <a:t>Extending Lincoln to the Web</a:t>
            </a:r>
          </a:p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Search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Entity queries simultaneously target both </a:t>
            </a:r>
            <a:br>
              <a:rPr lang="en-US" dirty="0" smtClean="0"/>
            </a:br>
            <a:r>
              <a:rPr lang="en-US" dirty="0" smtClean="0"/>
              <a:t>page content and entity properties</a:t>
            </a:r>
          </a:p>
          <a:p>
            <a:pPr lvl="1"/>
            <a:r>
              <a:rPr lang="en-US" i="1" dirty="0" smtClean="0"/>
              <a:t>“best </a:t>
            </a:r>
            <a:r>
              <a:rPr lang="en-US" i="1" dirty="0" err="1" smtClean="0"/>
              <a:t>gps</a:t>
            </a:r>
            <a:r>
              <a:rPr lang="en-US" i="1" dirty="0" smtClean="0"/>
              <a:t> around $300”</a:t>
            </a:r>
          </a:p>
          <a:p>
            <a:pPr lvl="1"/>
            <a:r>
              <a:rPr lang="en-US" i="1" dirty="0" smtClean="0"/>
              <a:t>“10MP digital camera reviews”</a:t>
            </a:r>
          </a:p>
          <a:p>
            <a:r>
              <a:rPr lang="en-US" dirty="0" smtClean="0"/>
              <a:t>Need to combine these two datasets together</a:t>
            </a:r>
          </a:p>
          <a:p>
            <a:pPr lvl="1"/>
            <a:r>
              <a:rPr lang="en-US" dirty="0" smtClean="0"/>
              <a:t>Join entity data with web data</a:t>
            </a:r>
          </a:p>
          <a:p>
            <a:pPr lvl="1"/>
            <a:r>
              <a:rPr lang="en-US" dirty="0" smtClean="0"/>
              <a:t>Enrich web pages with clean, typed entity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435929" y="2438400"/>
            <a:ext cx="4232867" cy="3810000"/>
            <a:chOff x="228599" y="2038194"/>
            <a:chExt cx="4840315" cy="4384390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1828800" y="3276600"/>
              <a:ext cx="8199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2895600"/>
              <a:ext cx="199504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1000" y="4648200"/>
              <a:ext cx="2064324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5" name="Picture 3" descr="C:\Users\jshafer\Desktop\google - canon camera under 4oz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2038194"/>
              <a:ext cx="4840315" cy="4384390"/>
            </a:xfrm>
            <a:prstGeom prst="rect">
              <a:avLst/>
            </a:prstGeom>
            <a:grpFill/>
            <a:extLst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7" y="2590800"/>
            <a:ext cx="3140952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>
            <a:stCxn id="1029" idx="2"/>
            <a:endCxn id="1028" idx="0"/>
          </p:cNvCxnSpPr>
          <p:nvPr/>
        </p:nvCxnSpPr>
        <p:spPr>
          <a:xfrm>
            <a:off x="2406521" y="2130036"/>
            <a:ext cx="2" cy="460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" idx="0"/>
            <a:endCxn id="1028" idx="2"/>
          </p:cNvCxnSpPr>
          <p:nvPr/>
        </p:nvCxnSpPr>
        <p:spPr>
          <a:xfrm flipV="1">
            <a:off x="2406523" y="48006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15050" y="1655461"/>
            <a:ext cx="3782941" cy="474575"/>
            <a:chOff x="3733800" y="3856189"/>
            <a:chExt cx="3782941" cy="4745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1" t="13361" r="6830" b="24531"/>
            <a:stretch/>
          </p:blipFill>
          <p:spPr bwMode="auto">
            <a:xfrm>
              <a:off x="3733800" y="3856189"/>
              <a:ext cx="3782941" cy="47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3886200" y="3926988"/>
              <a:ext cx="2701925" cy="2654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9047" tIns="9523" rIns="19047" bIns="9523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anon camera under 4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oz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" y="5181600"/>
            <a:ext cx="469065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Enriching Documents with Entities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21926" y="1600200"/>
            <a:ext cx="3864873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Unique combination of values that identify an entity </a:t>
            </a:r>
            <a:r>
              <a:rPr lang="en-US" dirty="0" smtClean="0">
                <a:sym typeface="Wingdings" pitchFamily="2" charset="2"/>
              </a:rPr>
              <a:t> Trait</a:t>
            </a:r>
          </a:p>
          <a:p>
            <a:r>
              <a:rPr lang="en-US" dirty="0" smtClean="0"/>
              <a:t>Learn traits from data base and use to score entities in documents</a:t>
            </a:r>
          </a:p>
          <a:p>
            <a:r>
              <a:rPr lang="en-US" dirty="0" smtClean="0"/>
              <a:t>Enrich document with structured entity data</a:t>
            </a:r>
          </a:p>
          <a:p>
            <a:r>
              <a:rPr lang="en-US" dirty="0" smtClean="0"/>
              <a:t>Query match against both structured data and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to semantics than structure</a:t>
            </a:r>
          </a:p>
          <a:p>
            <a:r>
              <a:rPr lang="en-US" dirty="0" smtClean="0"/>
              <a:t>Entity search is a process</a:t>
            </a:r>
          </a:p>
          <a:p>
            <a:pPr lvl="1"/>
            <a:r>
              <a:rPr lang="en-US" dirty="0" smtClean="0"/>
              <a:t>Can span multiple sessions &amp; days </a:t>
            </a:r>
          </a:p>
          <a:p>
            <a:pPr lvl="1"/>
            <a:r>
              <a:rPr lang="en-US" dirty="0" smtClean="0"/>
              <a:t>Distinct phases requiring different experience</a:t>
            </a:r>
          </a:p>
          <a:p>
            <a:r>
              <a:rPr lang="en-US" dirty="0" smtClean="0"/>
              <a:t>User Interface</a:t>
            </a:r>
          </a:p>
          <a:p>
            <a:pPr lvl="1"/>
            <a:r>
              <a:rPr lang="en-US" dirty="0"/>
              <a:t>As systems becomes more complex, can we keep the interface intuitive?   Need new paradigms?</a:t>
            </a:r>
          </a:p>
          <a:p>
            <a:pPr lvl="1"/>
            <a:r>
              <a:rPr lang="en-US" dirty="0" err="1"/>
              <a:t>Explainability</a:t>
            </a:r>
            <a:r>
              <a:rPr lang="en-US" dirty="0"/>
              <a:t>… why did you show me this</a:t>
            </a:r>
            <a:r>
              <a:rPr lang="en-US" dirty="0" smtClean="0"/>
              <a:t>?</a:t>
            </a:r>
          </a:p>
          <a:p>
            <a:r>
              <a:rPr lang="en-US" dirty="0"/>
              <a:t>Ultimately, search should not be </a:t>
            </a:r>
            <a:r>
              <a:rPr lang="en-US" dirty="0" err="1" smtClean="0"/>
              <a:t>siloed</a:t>
            </a:r>
            <a:endParaRPr lang="en-US" dirty="0"/>
          </a:p>
          <a:p>
            <a:pPr lvl="1"/>
            <a:r>
              <a:rPr lang="en-US" dirty="0"/>
              <a:t>Web and structured entity data support each other</a:t>
            </a:r>
          </a:p>
          <a:p>
            <a:pPr lvl="1"/>
            <a:r>
              <a:rPr lang="en-US" dirty="0" smtClean="0"/>
              <a:t>Search must smoothly blend </a:t>
            </a:r>
            <a:r>
              <a:rPr lang="en-US" dirty="0" smtClean="0"/>
              <a:t>web </a:t>
            </a:r>
            <a:r>
              <a:rPr lang="en-US" dirty="0"/>
              <a:t>and entity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2" descr="C:\Users\rakesha\AppData\Local\Microsoft\Windows\Temporary Internet Files\Content.Outlook\YUV18Z36\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410"/>
            <a:ext cx="9144000" cy="28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862" y="3292871"/>
            <a:ext cx="173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Stelios Paparizos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6054" y="2616346"/>
            <a:ext cx="16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Rakesh Agrawal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8543" y="3161874"/>
            <a:ext cx="127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Shafer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148" y="205305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Sreenivas Gollapudi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5703" y="2843773"/>
            <a:ext cx="155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Anitha Kannan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32402" y="246394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Ariel Fuxman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9469" y="1863873"/>
            <a:ext cx="199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Panayiotis Tsaparas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44878" y="243168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Samuel Ieong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06072" y="2062348"/>
            <a:ext cx="236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Krishnaram Kenthapadi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90756" y="3358277"/>
            <a:ext cx="131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Nina Mishra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75917" y="3514958"/>
            <a:ext cx="132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Livia Polanyi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 Partnership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2649"/>
            <a:ext cx="9144000" cy="35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6054" y="261634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Donna Liu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224" y="1981200"/>
            <a:ext cx="154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Radek Szamrej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057400"/>
            <a:ext cx="14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Prakash Sikchi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32402" y="2463946"/>
            <a:ext cx="149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Manish Mittal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863873"/>
            <a:ext cx="148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Scott Thurlow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2602468"/>
            <a:ext cx="132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Rajat</a:t>
            </a:r>
            <a:r>
              <a:rPr lang="en-US" dirty="0" smtClean="0"/>
              <a:t> </a:t>
            </a:r>
            <a:r>
              <a:rPr lang="en-US" dirty="0" err="1" smtClean="0"/>
              <a:t>Taneja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754868"/>
            <a:ext cx="137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Arun Sacheti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190500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Angus Cunningham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Search ≠ Web Search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Entity data has inherent structure</a:t>
            </a:r>
          </a:p>
          <a:p>
            <a:pPr lvl="1"/>
            <a:r>
              <a:rPr lang="en-US" dirty="0" smtClean="0"/>
              <a:t>Entities have typed properties (brand, size, phone #, …) </a:t>
            </a:r>
          </a:p>
          <a:p>
            <a:pPr lvl="1"/>
            <a:r>
              <a:rPr lang="en-US" dirty="0" smtClean="0"/>
              <a:t>Entities are often categorized into a taxonomy</a:t>
            </a:r>
          </a:p>
          <a:p>
            <a:r>
              <a:rPr lang="en-US" dirty="0" smtClean="0"/>
              <a:t>Entity queries have semantics and implicit structure</a:t>
            </a:r>
            <a:endParaRPr lang="en-US" dirty="0"/>
          </a:p>
          <a:p>
            <a:r>
              <a:rPr lang="en-US" dirty="0" smtClean="0"/>
              <a:t>Primary task of the user is often to make a decision </a:t>
            </a:r>
            <a:br>
              <a:rPr lang="en-US" dirty="0" smtClean="0"/>
            </a:br>
            <a:r>
              <a:rPr lang="en-US" dirty="0" smtClean="0"/>
              <a:t>(buying a product or service, making reservations, etc.)</a:t>
            </a:r>
          </a:p>
          <a:p>
            <a:pPr lvl="1"/>
            <a:r>
              <a:rPr lang="en-US" dirty="0" smtClean="0"/>
              <a:t>Give users a sense of what is available</a:t>
            </a:r>
          </a:p>
          <a:p>
            <a:pPr lvl="1"/>
            <a:r>
              <a:rPr lang="en-US" dirty="0" smtClean="0"/>
              <a:t>Tools to easily drill down and explore</a:t>
            </a:r>
          </a:p>
          <a:p>
            <a:pPr lvl="1"/>
            <a:r>
              <a:rPr lang="en-US" dirty="0" smtClean="0"/>
              <a:t>Decision aids (reviews, recommendations, comparisons, when to buy, collaboration and sharing)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8CABF-63CE-408D-B767-EE85017D77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Project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Founded: March 3rd, 2009</a:t>
            </a:r>
          </a:p>
          <a:p>
            <a:r>
              <a:rPr lang="en-US" dirty="0" smtClean="0"/>
              <a:t>Goal: Build a working end-to-end experimental commerce search engine</a:t>
            </a:r>
          </a:p>
          <a:p>
            <a:pPr lvl="1"/>
            <a:r>
              <a:rPr lang="en-US" dirty="0" smtClean="0"/>
              <a:t>Proving grounds for new ideas</a:t>
            </a:r>
          </a:p>
          <a:p>
            <a:pPr lvl="1"/>
            <a:r>
              <a:rPr lang="en-US" dirty="0" smtClean="0"/>
              <a:t>Build a best-of-breed catalog and user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Seamless </a:t>
            </a:r>
            <a:r>
              <a:rPr lang="en-US" dirty="0" smtClean="0"/>
              <a:t>integration with general web search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2" descr="http://bellevuesquare.com/images_cms/projects_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602" y="60123"/>
            <a:ext cx="948404" cy="14107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Demo (screenshots)</a:t>
            </a:r>
          </a:p>
          <a:p>
            <a:r>
              <a:rPr lang="en-US" dirty="0" smtClean="0"/>
              <a:t>Lincoln System</a:t>
            </a:r>
          </a:p>
          <a:p>
            <a:pPr lvl="1"/>
            <a:r>
              <a:rPr lang="en-US" dirty="0" smtClean="0"/>
              <a:t>Runtime overview</a:t>
            </a:r>
          </a:p>
          <a:p>
            <a:pPr lvl="1"/>
            <a:r>
              <a:rPr lang="en-US" dirty="0" smtClean="0"/>
              <a:t>Query processing details</a:t>
            </a:r>
          </a:p>
          <a:p>
            <a:pPr lvl="1"/>
            <a:r>
              <a:rPr lang="en-US" dirty="0" smtClean="0"/>
              <a:t>Catalog overview</a:t>
            </a:r>
            <a:endParaRPr lang="en-US" dirty="0"/>
          </a:p>
          <a:p>
            <a:r>
              <a:rPr lang="en-US" dirty="0" smtClean="0"/>
              <a:t>Extending Lincoln to the Web</a:t>
            </a:r>
          </a:p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Lincoln Demo (screenshots)</a:t>
            </a:r>
          </a:p>
          <a:p>
            <a:r>
              <a:rPr lang="en-US" dirty="0" smtClean="0"/>
              <a:t>Lincoln System</a:t>
            </a:r>
          </a:p>
          <a:p>
            <a:pPr lvl="1"/>
            <a:r>
              <a:rPr lang="en-US" dirty="0" smtClean="0"/>
              <a:t>Runtime overview</a:t>
            </a:r>
          </a:p>
          <a:p>
            <a:pPr lvl="1"/>
            <a:r>
              <a:rPr lang="en-US" dirty="0" smtClean="0"/>
              <a:t>Query processing details</a:t>
            </a:r>
          </a:p>
          <a:p>
            <a:pPr lvl="1"/>
            <a:r>
              <a:rPr lang="en-US" dirty="0" smtClean="0"/>
              <a:t>Catalog overview</a:t>
            </a:r>
            <a:endParaRPr lang="en-US" dirty="0"/>
          </a:p>
          <a:p>
            <a:r>
              <a:rPr lang="en-US" dirty="0" smtClean="0"/>
              <a:t>Extending Lincoln to the Web</a:t>
            </a:r>
          </a:p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4929</Words>
  <Application>Microsoft Office PowerPoint</Application>
  <PresentationFormat>On-screen Show (4:3)</PresentationFormat>
  <Paragraphs>951</Paragraphs>
  <Slides>56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The Lincoln Project Building a Web-Scale Semantic Search Engine</vt:lpstr>
      <vt:lpstr>Lincoln Project Summary</vt:lpstr>
      <vt:lpstr>Lincoln-related Papers</vt:lpstr>
      <vt:lpstr>Best Car GPS around $300</vt:lpstr>
      <vt:lpstr>PowerPoint Presentation</vt:lpstr>
      <vt:lpstr>Entity Search ≠ Web Search</vt:lpstr>
      <vt:lpstr>Lincoln Project</vt:lpstr>
      <vt:lpstr>Outline</vt:lpstr>
      <vt:lpstr>Outline</vt:lpstr>
      <vt:lpstr>Seamless Integration with Web Search</vt:lpstr>
      <vt:lpstr>Lincoln Search Results</vt:lpstr>
      <vt:lpstr>Lincoln Search Results</vt:lpstr>
      <vt:lpstr>Lincoln – Ambiguous Queries</vt:lpstr>
      <vt:lpstr>Lincoln – Ambiguous Queries</vt:lpstr>
      <vt:lpstr>Lincoln – Ambiguous Queries</vt:lpstr>
      <vt:lpstr>Outline</vt:lpstr>
      <vt:lpstr>Runtime Components</vt:lpstr>
      <vt:lpstr>Runtime Components</vt:lpstr>
      <vt:lpstr>Runtime Components</vt:lpstr>
      <vt:lpstr>Runtime Components</vt:lpstr>
      <vt:lpstr>Runtime Components</vt:lpstr>
      <vt:lpstr>Runtime Components</vt:lpstr>
      <vt:lpstr>Runtime Components</vt:lpstr>
      <vt:lpstr>Runtime Components</vt:lpstr>
      <vt:lpstr>Runtime Components</vt:lpstr>
      <vt:lpstr>QueryPack</vt:lpstr>
      <vt:lpstr>Sample QueryPack XML</vt:lpstr>
      <vt:lpstr>ResultsPacks</vt:lpstr>
      <vt:lpstr>Sample QueryPack XML (2)</vt:lpstr>
      <vt:lpstr>Sample ResultsPacks XML</vt:lpstr>
      <vt:lpstr>Data Flow – User Query</vt:lpstr>
      <vt:lpstr>Data Flow – UI Refinement</vt:lpstr>
      <vt:lpstr>Outline</vt:lpstr>
      <vt:lpstr>Query Classification</vt:lpstr>
      <vt:lpstr>Query Classification Service</vt:lpstr>
      <vt:lpstr>Hierarchical Query Classification</vt:lpstr>
      <vt:lpstr>Harvesting Training Data</vt:lpstr>
      <vt:lpstr>Query Annotations</vt:lpstr>
      <vt:lpstr>Query Annotation Service</vt:lpstr>
      <vt:lpstr>Generating and Scoring Annotations</vt:lpstr>
      <vt:lpstr>Insight into Scoring</vt:lpstr>
      <vt:lpstr>Query Execution</vt:lpstr>
      <vt:lpstr>Query Execution Service</vt:lpstr>
      <vt:lpstr>Matching, Ranking &amp; Selection</vt:lpstr>
      <vt:lpstr>Ranking Function</vt:lpstr>
      <vt:lpstr>Outline</vt:lpstr>
      <vt:lpstr>Lincoln Catalog Overview</vt:lpstr>
      <vt:lpstr>Lincoln Catalog Overview</vt:lpstr>
      <vt:lpstr>Lincoln Catalog Overview</vt:lpstr>
      <vt:lpstr>Lincoln Catalog Overview</vt:lpstr>
      <vt:lpstr>Outline</vt:lpstr>
      <vt:lpstr>Entity Search on the Web</vt:lpstr>
      <vt:lpstr>Enriching Documents with Entities</vt:lpstr>
      <vt:lpstr>Open Challenges</vt:lpstr>
      <vt:lpstr>Thank You!</vt:lpstr>
      <vt:lpstr>Bing Partnership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Lincoln Project Building a Web-Scale Semantic Search Engine</dc:title>
  <dc:creator>John Shafer</dc:creator>
  <cp:lastModifiedBy>John C. Shafer</cp:lastModifiedBy>
  <cp:revision>274</cp:revision>
  <cp:lastPrinted>2012-08-07T00:00:19Z</cp:lastPrinted>
  <dcterms:created xsi:type="dcterms:W3CDTF">2006-08-16T00:00:00Z</dcterms:created>
  <dcterms:modified xsi:type="dcterms:W3CDTF">2012-08-23T21:18:41Z</dcterms:modified>
</cp:coreProperties>
</file>